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tmp" ContentType="image/pn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67" r:id="rId2"/>
    <p:sldId id="268" r:id="rId3"/>
    <p:sldId id="269" r:id="rId4"/>
    <p:sldId id="257" r:id="rId5"/>
    <p:sldId id="258" r:id="rId6"/>
    <p:sldId id="354" r:id="rId7"/>
    <p:sldId id="285" r:id="rId8"/>
    <p:sldId id="39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266" r:id="rId33"/>
    <p:sldId id="273" r:id="rId34"/>
    <p:sldId id="274" r:id="rId35"/>
    <p:sldId id="275" r:id="rId36"/>
    <p:sldId id="276" r:id="rId37"/>
    <p:sldId id="280" r:id="rId38"/>
    <p:sldId id="278" r:id="rId39"/>
    <p:sldId id="279" r:id="rId40"/>
    <p:sldId id="282" r:id="rId41"/>
    <p:sldId id="281" r:id="rId42"/>
    <p:sldId id="283" r:id="rId43"/>
    <p:sldId id="272" r:id="rId44"/>
    <p:sldId id="373" r:id="rId45"/>
    <p:sldId id="324" r:id="rId46"/>
    <p:sldId id="325" r:id="rId47"/>
    <p:sldId id="326" r:id="rId48"/>
    <p:sldId id="327" r:id="rId49"/>
    <p:sldId id="328" r:id="rId50"/>
    <p:sldId id="329" r:id="rId51"/>
    <p:sldId id="377" r:id="rId52"/>
    <p:sldId id="332" r:id="rId53"/>
    <p:sldId id="37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  <p:sldId id="303" r:id="rId79"/>
    <p:sldId id="304" r:id="rId80"/>
    <p:sldId id="271" r:id="rId81"/>
    <p:sldId id="284" r:id="rId82"/>
    <p:sldId id="364" r:id="rId83"/>
    <p:sldId id="376" r:id="rId84"/>
    <p:sldId id="363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5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1320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Processing Time vs Number of Goals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2711"/>
              </a:solidFill>
              <a:ln w="9525">
                <a:solidFill>
                  <a:srgbClr val="FF271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1"/>
            <c:trendlineLbl>
              <c:layout>
                <c:manualLayout>
                  <c:x val="0.0909548884514436"/>
                  <c:y val="0.46080659448818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4.0</c:v>
                </c:pt>
                <c:pt idx="2">
                  <c:v>7.0</c:v>
                </c:pt>
                <c:pt idx="3">
                  <c:v>6.0</c:v>
                </c:pt>
                <c:pt idx="4">
                  <c:v>6.0</c:v>
                </c:pt>
                <c:pt idx="5">
                  <c:v>10.0</c:v>
                </c:pt>
                <c:pt idx="6">
                  <c:v>14.0</c:v>
                </c:pt>
                <c:pt idx="7">
                  <c:v>14.0</c:v>
                </c:pt>
                <c:pt idx="8">
                  <c:v>14.0</c:v>
                </c:pt>
                <c:pt idx="9">
                  <c:v>10.0</c:v>
                </c:pt>
                <c:pt idx="10">
                  <c:v>6.0</c:v>
                </c:pt>
                <c:pt idx="11">
                  <c:v>7.0</c:v>
                </c:pt>
                <c:pt idx="12">
                  <c:v>1.0</c:v>
                </c:pt>
                <c:pt idx="13">
                  <c:v>4.0</c:v>
                </c:pt>
                <c:pt idx="14">
                  <c:v>4.0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0.166</c:v>
                </c:pt>
                <c:pt idx="1">
                  <c:v>0.4434</c:v>
                </c:pt>
                <c:pt idx="2">
                  <c:v>1.1373</c:v>
                </c:pt>
                <c:pt idx="3">
                  <c:v>0.7026</c:v>
                </c:pt>
                <c:pt idx="4">
                  <c:v>0.6062</c:v>
                </c:pt>
                <c:pt idx="5">
                  <c:v>3.28369688789398</c:v>
                </c:pt>
                <c:pt idx="6">
                  <c:v>5.90428274886716</c:v>
                </c:pt>
                <c:pt idx="7">
                  <c:v>5.74602750579647</c:v>
                </c:pt>
                <c:pt idx="8">
                  <c:v>6.18156194991412</c:v>
                </c:pt>
                <c:pt idx="9">
                  <c:v>3.124989773516</c:v>
                </c:pt>
                <c:pt idx="10">
                  <c:v>0.487672065175032</c:v>
                </c:pt>
                <c:pt idx="11">
                  <c:v>1.14772819574326</c:v>
                </c:pt>
                <c:pt idx="12">
                  <c:v>0.010258446342701</c:v>
                </c:pt>
                <c:pt idx="13">
                  <c:v>0.151373075918192</c:v>
                </c:pt>
                <c:pt idx="14">
                  <c:v>0.330651330997052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1263896"/>
        <c:axId val="-2041257224"/>
      </c:scatterChart>
      <c:valAx>
        <c:axId val="-2041263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Number of Goals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257224"/>
        <c:crosses val="autoZero"/>
        <c:crossBetween val="midCat"/>
      </c:valAx>
      <c:valAx>
        <c:axId val="-2041257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Processing Time [s]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263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93C7A5-83E7-4738-9649-D3BC7235042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713457D-97E8-4B71-BC79-A0C58B3F9FD7}">
      <dgm:prSet phldrT="[Text]" custT="1"/>
      <dgm:spPr/>
      <dgm:t>
        <a:bodyPr/>
        <a:lstStyle/>
        <a:p>
          <a:r>
            <a:rPr lang="en-US" sz="1400"/>
            <a:t>Drew Ellison</a:t>
          </a:r>
        </a:p>
      </dgm:t>
    </dgm:pt>
    <dgm:pt modelId="{9FB601BA-4709-4CCE-8582-304D9B4CACF6}" type="parTrans" cxnId="{798A99BF-9F3A-4B55-B00D-D05D8F95E0BE}">
      <dgm:prSet/>
      <dgm:spPr/>
      <dgm:t>
        <a:bodyPr/>
        <a:lstStyle/>
        <a:p>
          <a:endParaRPr lang="en-US"/>
        </a:p>
      </dgm:t>
    </dgm:pt>
    <dgm:pt modelId="{E4039DF8-D725-4C0C-A572-69C3E1AB7EDD}" type="sibTrans" cxnId="{798A99BF-9F3A-4B55-B00D-D05D8F95E0BE}">
      <dgm:prSet/>
      <dgm:spPr>
        <a:solidFill>
          <a:schemeClr val="dk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Project Manager</a:t>
          </a:r>
        </a:p>
      </dgm:t>
    </dgm:pt>
    <dgm:pt modelId="{1CE20810-D2EE-4652-858A-043217E29E0A}">
      <dgm:prSet phldrT="[Text]" custT="1"/>
      <dgm:spPr/>
      <dgm:t>
        <a:bodyPr/>
        <a:lstStyle/>
        <a:p>
          <a:r>
            <a:rPr lang="en-US" sz="1400"/>
            <a:t>Steve McGuire</a:t>
          </a:r>
        </a:p>
      </dgm:t>
    </dgm:pt>
    <dgm:pt modelId="{FB7DC9DC-381B-438B-B2C1-1345CDC48875}" type="parTrans" cxnId="{7F1EF1BC-79F7-4EE2-84A5-BA0048380C46}">
      <dgm:prSet/>
      <dgm:spPr/>
      <dgm:t>
        <a:bodyPr/>
        <a:lstStyle/>
        <a:p>
          <a:endParaRPr lang="en-US"/>
        </a:p>
      </dgm:t>
    </dgm:pt>
    <dgm:pt modelId="{AB6B88D3-8D19-4DD6-8EAF-E377CD0ADFD1}" type="sibTrans" cxnId="{7F1EF1BC-79F7-4EE2-84A5-BA0048380C46}">
      <dgm:prSet/>
      <dgm:spPr>
        <a:solidFill>
          <a:schemeClr val="dk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PerceptionLead</a:t>
          </a:r>
        </a:p>
      </dgm:t>
    </dgm:pt>
    <dgm:pt modelId="{B35D3493-42BF-4C2E-BB51-2503509D21CB}">
      <dgm:prSet phldrT="[Text]" custT="1"/>
      <dgm:spPr/>
      <dgm:t>
        <a:bodyPr/>
        <a:lstStyle/>
        <a:p>
          <a:r>
            <a:rPr lang="en-US" sz="1400"/>
            <a:t>Bryce Hill</a:t>
          </a:r>
        </a:p>
      </dgm:t>
    </dgm:pt>
    <dgm:pt modelId="{0FADBDD9-8EE8-4291-AA61-90DB197039B9}" type="parTrans" cxnId="{29980FA7-06BA-46FA-A9A9-7F1BCEEF14EB}">
      <dgm:prSet/>
      <dgm:spPr/>
      <dgm:t>
        <a:bodyPr/>
        <a:lstStyle/>
        <a:p>
          <a:endParaRPr lang="en-US"/>
        </a:p>
      </dgm:t>
    </dgm:pt>
    <dgm:pt modelId="{856228BE-8896-4AD3-B7BC-9DED675C8A7A}" type="sibTrans" cxnId="{29980FA7-06BA-46FA-A9A9-7F1BCEEF14EB}">
      <dgm:prSet/>
      <dgm:spPr>
        <a:solidFill>
          <a:schemeClr val="dk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PlanningLead</a:t>
          </a:r>
        </a:p>
      </dgm:t>
    </dgm:pt>
    <dgm:pt modelId="{9B7D21C1-915D-4854-B463-DC7003DAE655}">
      <dgm:prSet phldrT="[Text]" custT="1"/>
      <dgm:spPr/>
      <dgm:t>
        <a:bodyPr/>
        <a:lstStyle/>
        <a:p>
          <a:r>
            <a:rPr lang="en-US" sz="1400"/>
            <a:t>Ed Meletyan</a:t>
          </a:r>
        </a:p>
      </dgm:t>
    </dgm:pt>
    <dgm:pt modelId="{BDF6A194-15A3-4DD9-9B1C-A46A18247D64}" type="parTrans" cxnId="{570762A6-701C-406C-9F25-55BCC8D3B1EF}">
      <dgm:prSet/>
      <dgm:spPr/>
      <dgm:t>
        <a:bodyPr/>
        <a:lstStyle/>
        <a:p>
          <a:endParaRPr lang="en-US"/>
        </a:p>
      </dgm:t>
    </dgm:pt>
    <dgm:pt modelId="{5BCAB53C-2D20-4874-9C11-3513CCAD3FC8}" type="sibTrans" cxnId="{570762A6-701C-406C-9F25-55BCC8D3B1EF}">
      <dgm:prSet/>
      <dgm:spPr>
        <a:solidFill>
          <a:schemeClr val="dk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Simulation Lead</a:t>
          </a:r>
        </a:p>
      </dgm:t>
    </dgm:pt>
    <dgm:pt modelId="{F23D1176-1F65-4F37-B121-907F74FA7E29}" type="asst">
      <dgm:prSet phldrT="[Text]" custT="1"/>
      <dgm:spPr/>
      <dgm:t>
        <a:bodyPr/>
        <a:lstStyle/>
        <a:p>
          <a:r>
            <a:rPr lang="en-US" sz="1400"/>
            <a:t>Austin Anderson</a:t>
          </a:r>
        </a:p>
      </dgm:t>
    </dgm:pt>
    <dgm:pt modelId="{43586C39-1BEF-43FF-BCD0-BC17C831BB1E}" type="sibTrans" cxnId="{1D344A5A-8255-4EFD-AF98-D99A0B912182}">
      <dgm:prSet/>
      <dgm:spPr>
        <a:solidFill>
          <a:schemeClr val="dk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Systems Engineer</a:t>
          </a:r>
        </a:p>
      </dgm:t>
    </dgm:pt>
    <dgm:pt modelId="{293C3311-2EC2-41F3-9617-925F31CEC07E}" type="parTrans" cxnId="{1D344A5A-8255-4EFD-AF98-D99A0B912182}">
      <dgm:prSet/>
      <dgm:spPr/>
      <dgm:t>
        <a:bodyPr/>
        <a:lstStyle/>
        <a:p>
          <a:endParaRPr lang="en-US"/>
        </a:p>
      </dgm:t>
    </dgm:pt>
    <dgm:pt modelId="{8E91DB8D-5256-164C-986B-4DC956F2801B}">
      <dgm:prSet custT="1"/>
      <dgm:spPr/>
      <dgm:t>
        <a:bodyPr/>
        <a:lstStyle/>
        <a:p>
          <a:r>
            <a:rPr lang="en-US" sz="1400"/>
            <a:t>Taylor Dean</a:t>
          </a:r>
        </a:p>
      </dgm:t>
    </dgm:pt>
    <dgm:pt modelId="{C3B20AD9-44CE-5148-8DB7-4B61FF654014}" type="parTrans" cxnId="{2E4A02FE-FD67-0941-B52E-06C8793E5F3D}">
      <dgm:prSet/>
      <dgm:spPr/>
      <dgm:t>
        <a:bodyPr/>
        <a:lstStyle/>
        <a:p>
          <a:endParaRPr lang="en-US"/>
        </a:p>
      </dgm:t>
    </dgm:pt>
    <dgm:pt modelId="{FF5EB2C6-9FB0-314D-8593-62BFCD9F982B}" type="sibTrans" cxnId="{2E4A02FE-FD67-0941-B52E-06C8793E5F3D}">
      <dgm:prSet/>
      <dgm:spPr>
        <a:solidFill>
          <a:schemeClr val="dk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Perception Team</a:t>
          </a:r>
        </a:p>
      </dgm:t>
    </dgm:pt>
    <dgm:pt modelId="{D5255389-E769-BE4D-8904-4F0EAAF359E6}" type="asst">
      <dgm:prSet phldrT="[Text]" custT="1"/>
      <dgm:spPr/>
      <dgm:t>
        <a:bodyPr/>
        <a:lstStyle/>
        <a:p>
          <a:r>
            <a:rPr lang="en-US" sz="1400"/>
            <a:t>Tyler Clayton</a:t>
          </a:r>
        </a:p>
      </dgm:t>
    </dgm:pt>
    <dgm:pt modelId="{52F53F33-4FD5-0540-98D5-2D3E3FB69073}" type="parTrans" cxnId="{13699FF0-B2A4-244F-8A35-9DF23BC8240E}">
      <dgm:prSet/>
      <dgm:spPr/>
      <dgm:t>
        <a:bodyPr/>
        <a:lstStyle/>
        <a:p>
          <a:endParaRPr lang="en-US"/>
        </a:p>
      </dgm:t>
    </dgm:pt>
    <dgm:pt modelId="{36FECA1C-0A77-6B44-8AA3-B1C1C2BECD67}" type="sibTrans" cxnId="{13699FF0-B2A4-244F-8A35-9DF23BC8240E}">
      <dgm:prSet/>
      <dgm:spPr/>
      <dgm:t>
        <a:bodyPr/>
        <a:lstStyle/>
        <a:p>
          <a:r>
            <a:rPr lang="en-US"/>
            <a:t>Hardware Lead</a:t>
          </a:r>
        </a:p>
      </dgm:t>
    </dgm:pt>
    <dgm:pt modelId="{0B36C043-E9BA-B54E-8A3A-584A7B88BCEF}" type="asst">
      <dgm:prSet phldrT="[Text]" custT="1"/>
      <dgm:spPr/>
      <dgm:t>
        <a:bodyPr/>
        <a:lstStyle/>
        <a:p>
          <a:r>
            <a:rPr lang="en-US" sz="1400"/>
            <a:t>Matt Busby</a:t>
          </a:r>
        </a:p>
      </dgm:t>
    </dgm:pt>
    <dgm:pt modelId="{171ABD49-87A9-BF44-8808-75291433F111}" type="parTrans" cxnId="{BD83713E-C485-3A4F-98E1-9F1CA4EB578C}">
      <dgm:prSet/>
      <dgm:spPr/>
      <dgm:t>
        <a:bodyPr/>
        <a:lstStyle/>
        <a:p>
          <a:endParaRPr lang="en-US"/>
        </a:p>
      </dgm:t>
    </dgm:pt>
    <dgm:pt modelId="{90184301-DCDB-9F49-8231-4187E005A03B}" type="sibTrans" cxnId="{BD83713E-C485-3A4F-98E1-9F1CA4EB578C}">
      <dgm:prSet/>
      <dgm:spPr/>
      <dgm:t>
        <a:bodyPr/>
        <a:lstStyle/>
        <a:p>
          <a:r>
            <a:rPr lang="en-US"/>
            <a:t>Test Lead </a:t>
          </a:r>
        </a:p>
      </dgm:t>
    </dgm:pt>
    <dgm:pt modelId="{4EABCF92-2916-2644-9F46-7A6A1652CF21}" type="asst">
      <dgm:prSet phldrT="[Text]" custT="1"/>
      <dgm:spPr/>
      <dgm:t>
        <a:bodyPr/>
        <a:lstStyle/>
        <a:p>
          <a:r>
            <a:rPr lang="en-US" sz="1400"/>
            <a:t>Prashant Ganesh</a:t>
          </a:r>
        </a:p>
      </dgm:t>
    </dgm:pt>
    <dgm:pt modelId="{CDCE8605-23FD-3148-BF5E-D1FF9F4F60F4}" type="parTrans" cxnId="{AC495EED-F8B1-F145-8620-F06AD479A7AC}">
      <dgm:prSet/>
      <dgm:spPr/>
      <dgm:t>
        <a:bodyPr/>
        <a:lstStyle/>
        <a:p>
          <a:endParaRPr lang="en-US"/>
        </a:p>
      </dgm:t>
    </dgm:pt>
    <dgm:pt modelId="{1BF05BA7-7DB0-AB42-939C-CA013A8FED6B}" type="sibTrans" cxnId="{AC495EED-F8B1-F145-8620-F06AD479A7AC}">
      <dgm:prSet/>
      <dgm:spPr/>
      <dgm:t>
        <a:bodyPr/>
        <a:lstStyle/>
        <a:p>
          <a:r>
            <a:rPr lang="en-US"/>
            <a:t>Hardware Team</a:t>
          </a:r>
        </a:p>
      </dgm:t>
    </dgm:pt>
    <dgm:pt modelId="{7D914E6B-5234-4866-8A64-F3A1F22272D9}" type="pres">
      <dgm:prSet presAssocID="{9F93C7A5-83E7-4738-9649-D3BC7235042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2AC9902-568B-4CD9-AACF-3F7941F330A7}" type="pres">
      <dgm:prSet presAssocID="{D713457D-97E8-4B71-BC79-A0C58B3F9FD7}" presName="hierRoot1" presStyleCnt="0">
        <dgm:presLayoutVars>
          <dgm:hierBranch val="init"/>
        </dgm:presLayoutVars>
      </dgm:prSet>
      <dgm:spPr/>
    </dgm:pt>
    <dgm:pt modelId="{DE801354-DA0F-42FE-9FCE-71B2517C93F3}" type="pres">
      <dgm:prSet presAssocID="{D713457D-97E8-4B71-BC79-A0C58B3F9FD7}" presName="rootComposite1" presStyleCnt="0"/>
      <dgm:spPr/>
    </dgm:pt>
    <dgm:pt modelId="{01A0ECED-51C5-45AB-96D4-9A71BBC5F7FF}" type="pres">
      <dgm:prSet presAssocID="{D713457D-97E8-4B71-BC79-A0C58B3F9FD7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CF9C253A-1F95-474F-9A0C-FDA13ACE043B}" type="pres">
      <dgm:prSet presAssocID="{D713457D-97E8-4B71-BC79-A0C58B3F9FD7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3F2AB8B-45A3-48A1-B7BA-4AF694211295}" type="pres">
      <dgm:prSet presAssocID="{D713457D-97E8-4B71-BC79-A0C58B3F9FD7}" presName="rootConnector1" presStyleLbl="node1" presStyleIdx="0" presStyleCnt="4"/>
      <dgm:spPr/>
      <dgm:t>
        <a:bodyPr/>
        <a:lstStyle/>
        <a:p>
          <a:endParaRPr lang="en-US"/>
        </a:p>
      </dgm:t>
    </dgm:pt>
    <dgm:pt modelId="{22730C75-BF43-4585-A747-80835024964C}" type="pres">
      <dgm:prSet presAssocID="{D713457D-97E8-4B71-BC79-A0C58B3F9FD7}" presName="hierChild2" presStyleCnt="0"/>
      <dgm:spPr/>
    </dgm:pt>
    <dgm:pt modelId="{86AF05C3-9403-4B74-A624-6C41FE2C7B25}" type="pres">
      <dgm:prSet presAssocID="{FB7DC9DC-381B-438B-B2C1-1345CDC48875}" presName="Name37" presStyleLbl="parChTrans1D2" presStyleIdx="0" presStyleCnt="4"/>
      <dgm:spPr/>
      <dgm:t>
        <a:bodyPr/>
        <a:lstStyle/>
        <a:p>
          <a:endParaRPr lang="en-US"/>
        </a:p>
      </dgm:t>
    </dgm:pt>
    <dgm:pt modelId="{47534D2D-AEA5-4917-9256-BB2D8E329C77}" type="pres">
      <dgm:prSet presAssocID="{1CE20810-D2EE-4652-858A-043217E29E0A}" presName="hierRoot2" presStyleCnt="0">
        <dgm:presLayoutVars>
          <dgm:hierBranch val="r"/>
        </dgm:presLayoutVars>
      </dgm:prSet>
      <dgm:spPr/>
    </dgm:pt>
    <dgm:pt modelId="{126B3E9F-0869-4B9D-A86A-038532AAC981}" type="pres">
      <dgm:prSet presAssocID="{1CE20810-D2EE-4652-858A-043217E29E0A}" presName="rootComposite" presStyleCnt="0"/>
      <dgm:spPr/>
    </dgm:pt>
    <dgm:pt modelId="{87101CCC-E78A-496A-85C4-7BA4A0163253}" type="pres">
      <dgm:prSet presAssocID="{1CE20810-D2EE-4652-858A-043217E29E0A}" presName="rootText" presStyleLbl="node1" presStyleIdx="0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547CA21-FBA9-4706-B83F-D8F052F71874}" type="pres">
      <dgm:prSet presAssocID="{1CE20810-D2EE-4652-858A-043217E29E0A}" presName="titleText2" presStyleLbl="fgAcc1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F713C76-8C23-416B-861E-7B3ECDD29736}" type="pres">
      <dgm:prSet presAssocID="{1CE20810-D2EE-4652-858A-043217E29E0A}" presName="rootConnector" presStyleLbl="node2" presStyleIdx="0" presStyleCnt="0"/>
      <dgm:spPr/>
      <dgm:t>
        <a:bodyPr/>
        <a:lstStyle/>
        <a:p>
          <a:endParaRPr lang="en-US"/>
        </a:p>
      </dgm:t>
    </dgm:pt>
    <dgm:pt modelId="{4F4FAD9F-FACC-4CC7-81D0-1AC5FF0A5678}" type="pres">
      <dgm:prSet presAssocID="{1CE20810-D2EE-4652-858A-043217E29E0A}" presName="hierChild4" presStyleCnt="0"/>
      <dgm:spPr/>
    </dgm:pt>
    <dgm:pt modelId="{F60CF3BC-04FC-4B42-B06C-836C46A2C79D}" type="pres">
      <dgm:prSet presAssocID="{C3B20AD9-44CE-5148-8DB7-4B61FF654014}" presName="Name44" presStyleLbl="parChTrans1D3" presStyleIdx="0" presStyleCnt="3"/>
      <dgm:spPr/>
      <dgm:t>
        <a:bodyPr/>
        <a:lstStyle/>
        <a:p>
          <a:endParaRPr lang="en-US"/>
        </a:p>
      </dgm:t>
    </dgm:pt>
    <dgm:pt modelId="{4C251C45-1A9D-AA40-8ACA-BEDF70435E18}" type="pres">
      <dgm:prSet presAssocID="{8E91DB8D-5256-164C-986B-4DC956F2801B}" presName="hierRoot2" presStyleCnt="0">
        <dgm:presLayoutVars>
          <dgm:hierBranch val="init"/>
        </dgm:presLayoutVars>
      </dgm:prSet>
      <dgm:spPr/>
    </dgm:pt>
    <dgm:pt modelId="{391A12BF-F2C2-C94B-B5A5-2D5E098E4DF7}" type="pres">
      <dgm:prSet presAssocID="{8E91DB8D-5256-164C-986B-4DC956F2801B}" presName="rootComposite" presStyleCnt="0"/>
      <dgm:spPr/>
    </dgm:pt>
    <dgm:pt modelId="{7D7BF894-0484-F44B-BF62-6EF70A314EC7}" type="pres">
      <dgm:prSet presAssocID="{8E91DB8D-5256-164C-986B-4DC956F2801B}" presName="rootText" presStyleLbl="node1" presStyleIdx="1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605632F-5833-C445-B5CB-F3F362BCFA66}" type="pres">
      <dgm:prSet presAssocID="{8E91DB8D-5256-164C-986B-4DC956F2801B}" presName="titleText2" presStyleLbl="fgAcc1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36F7210-E59B-844D-B637-328FF4F44B28}" type="pres">
      <dgm:prSet presAssocID="{8E91DB8D-5256-164C-986B-4DC956F2801B}" presName="rootConnector" presStyleLbl="node3" presStyleIdx="0" presStyleCnt="0"/>
      <dgm:spPr/>
      <dgm:t>
        <a:bodyPr/>
        <a:lstStyle/>
        <a:p>
          <a:endParaRPr lang="en-US"/>
        </a:p>
      </dgm:t>
    </dgm:pt>
    <dgm:pt modelId="{B84E1EAB-80DB-C546-9CEA-4B52528F5706}" type="pres">
      <dgm:prSet presAssocID="{8E91DB8D-5256-164C-986B-4DC956F2801B}" presName="hierChild4" presStyleCnt="0"/>
      <dgm:spPr/>
    </dgm:pt>
    <dgm:pt modelId="{46807790-1750-3246-947E-E5B9A9356A32}" type="pres">
      <dgm:prSet presAssocID="{8E91DB8D-5256-164C-986B-4DC956F2801B}" presName="hierChild5" presStyleCnt="0"/>
      <dgm:spPr/>
    </dgm:pt>
    <dgm:pt modelId="{19B2F987-9E87-4FA8-BB9F-848F2E19203A}" type="pres">
      <dgm:prSet presAssocID="{1CE20810-D2EE-4652-858A-043217E29E0A}" presName="hierChild5" presStyleCnt="0"/>
      <dgm:spPr/>
    </dgm:pt>
    <dgm:pt modelId="{69730AF5-5616-4523-ADC0-C6221FF08851}" type="pres">
      <dgm:prSet presAssocID="{BDF6A194-15A3-4DD9-9B1C-A46A18247D64}" presName="Name37" presStyleLbl="parChTrans1D2" presStyleIdx="1" presStyleCnt="4"/>
      <dgm:spPr/>
      <dgm:t>
        <a:bodyPr/>
        <a:lstStyle/>
        <a:p>
          <a:endParaRPr lang="en-US"/>
        </a:p>
      </dgm:t>
    </dgm:pt>
    <dgm:pt modelId="{E3FF6C23-4A72-438A-8C0B-89CD1EA912BD}" type="pres">
      <dgm:prSet presAssocID="{9B7D21C1-915D-4854-B463-DC7003DAE655}" presName="hierRoot2" presStyleCnt="0">
        <dgm:presLayoutVars>
          <dgm:hierBranch val="r"/>
        </dgm:presLayoutVars>
      </dgm:prSet>
      <dgm:spPr/>
    </dgm:pt>
    <dgm:pt modelId="{13724BAB-D09B-4372-82D3-3C46E2162B76}" type="pres">
      <dgm:prSet presAssocID="{9B7D21C1-915D-4854-B463-DC7003DAE655}" presName="rootComposite" presStyleCnt="0"/>
      <dgm:spPr/>
    </dgm:pt>
    <dgm:pt modelId="{45AA9055-A87F-425E-8301-164B745C8816}" type="pres">
      <dgm:prSet presAssocID="{9B7D21C1-915D-4854-B463-DC7003DAE655}" presName="rootText" presStyleLbl="node1" presStyleIdx="2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43A18E6-9028-4850-903E-6F4A133846C5}" type="pres">
      <dgm:prSet presAssocID="{9B7D21C1-915D-4854-B463-DC7003DAE655}" presName="titleText2" presStyleLbl="fgAcc1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B1862B0-87EE-4363-98F6-29B1D94C8C3C}" type="pres">
      <dgm:prSet presAssocID="{9B7D21C1-915D-4854-B463-DC7003DAE655}" presName="rootConnector" presStyleLbl="node2" presStyleIdx="0" presStyleCnt="0"/>
      <dgm:spPr/>
      <dgm:t>
        <a:bodyPr/>
        <a:lstStyle/>
        <a:p>
          <a:endParaRPr lang="en-US"/>
        </a:p>
      </dgm:t>
    </dgm:pt>
    <dgm:pt modelId="{497EA9C7-9030-4342-BF24-3C2F6260C5E9}" type="pres">
      <dgm:prSet presAssocID="{9B7D21C1-915D-4854-B463-DC7003DAE655}" presName="hierChild4" presStyleCnt="0"/>
      <dgm:spPr/>
    </dgm:pt>
    <dgm:pt modelId="{73922815-780C-4AF6-A268-AA5D221FEA73}" type="pres">
      <dgm:prSet presAssocID="{9B7D21C1-915D-4854-B463-DC7003DAE655}" presName="hierChild5" presStyleCnt="0"/>
      <dgm:spPr/>
    </dgm:pt>
    <dgm:pt modelId="{315A6BFE-B9B3-4035-8E9D-09E06E9B346D}" type="pres">
      <dgm:prSet presAssocID="{0FADBDD9-8EE8-4291-AA61-90DB197039B9}" presName="Name37" presStyleLbl="parChTrans1D2" presStyleIdx="2" presStyleCnt="4"/>
      <dgm:spPr/>
      <dgm:t>
        <a:bodyPr/>
        <a:lstStyle/>
        <a:p>
          <a:endParaRPr lang="en-US"/>
        </a:p>
      </dgm:t>
    </dgm:pt>
    <dgm:pt modelId="{31E1AD5C-ADB9-4D6C-8B87-B6B9250BE67F}" type="pres">
      <dgm:prSet presAssocID="{B35D3493-42BF-4C2E-BB51-2503509D21CB}" presName="hierRoot2" presStyleCnt="0">
        <dgm:presLayoutVars>
          <dgm:hierBranch val="r"/>
        </dgm:presLayoutVars>
      </dgm:prSet>
      <dgm:spPr/>
    </dgm:pt>
    <dgm:pt modelId="{2C1ED573-0C0E-43B2-8BA9-5D0EACD21202}" type="pres">
      <dgm:prSet presAssocID="{B35D3493-42BF-4C2E-BB51-2503509D21CB}" presName="rootComposite" presStyleCnt="0"/>
      <dgm:spPr/>
    </dgm:pt>
    <dgm:pt modelId="{D7D7182C-3F86-43B4-922D-928F53C24ED0}" type="pres">
      <dgm:prSet presAssocID="{B35D3493-42BF-4C2E-BB51-2503509D21CB}" presName="rootText" presStyleLbl="node1" presStyleIdx="3" presStyleCnt="4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14F8D027-82C9-43FA-879A-D6202F290735}" type="pres">
      <dgm:prSet presAssocID="{B35D3493-42BF-4C2E-BB51-2503509D21CB}" presName="titleText2" presStyleLbl="fgAcc1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4EB8A18-5D2E-4076-A30E-B98AF4AFE8EC}" type="pres">
      <dgm:prSet presAssocID="{B35D3493-42BF-4C2E-BB51-2503509D21CB}" presName="rootConnector" presStyleLbl="node2" presStyleIdx="0" presStyleCnt="0"/>
      <dgm:spPr/>
      <dgm:t>
        <a:bodyPr/>
        <a:lstStyle/>
        <a:p>
          <a:endParaRPr lang="en-US"/>
        </a:p>
      </dgm:t>
    </dgm:pt>
    <dgm:pt modelId="{7EA8ED3C-9E97-4E0C-A76A-9BD8A71E0824}" type="pres">
      <dgm:prSet presAssocID="{B35D3493-42BF-4C2E-BB51-2503509D21CB}" presName="hierChild4" presStyleCnt="0"/>
      <dgm:spPr/>
    </dgm:pt>
    <dgm:pt modelId="{0D4CC55C-31E0-4EE8-864B-97F589034B9A}" type="pres">
      <dgm:prSet presAssocID="{B35D3493-42BF-4C2E-BB51-2503509D21CB}" presName="hierChild5" presStyleCnt="0"/>
      <dgm:spPr/>
    </dgm:pt>
    <dgm:pt modelId="{FADEF17D-8727-42C1-A60B-38C1659C3DBC}" type="pres">
      <dgm:prSet presAssocID="{D713457D-97E8-4B71-BC79-A0C58B3F9FD7}" presName="hierChild3" presStyleCnt="0"/>
      <dgm:spPr/>
    </dgm:pt>
    <dgm:pt modelId="{E232B668-B2F6-46BD-BEC3-FFBCFA25567C}" type="pres">
      <dgm:prSet presAssocID="{293C3311-2EC2-41F3-9617-925F31CEC07E}" presName="Name96" presStyleLbl="parChTrans1D2" presStyleIdx="3" presStyleCnt="4"/>
      <dgm:spPr/>
      <dgm:t>
        <a:bodyPr/>
        <a:lstStyle/>
        <a:p>
          <a:endParaRPr lang="en-US"/>
        </a:p>
      </dgm:t>
    </dgm:pt>
    <dgm:pt modelId="{FF4D21CD-6876-476F-8B28-9222D9E97372}" type="pres">
      <dgm:prSet presAssocID="{F23D1176-1F65-4F37-B121-907F74FA7E29}" presName="hierRoot3" presStyleCnt="0">
        <dgm:presLayoutVars>
          <dgm:hierBranch val="init"/>
        </dgm:presLayoutVars>
      </dgm:prSet>
      <dgm:spPr/>
    </dgm:pt>
    <dgm:pt modelId="{4090769A-F355-411A-A9B7-1DFA3034DD3D}" type="pres">
      <dgm:prSet presAssocID="{F23D1176-1F65-4F37-B121-907F74FA7E29}" presName="rootComposite3" presStyleCnt="0"/>
      <dgm:spPr/>
    </dgm:pt>
    <dgm:pt modelId="{79F0CA5A-AAB8-4E1B-AF57-520CF98EEC73}" type="pres">
      <dgm:prSet presAssocID="{F23D1176-1F65-4F37-B121-907F74FA7E29}" presName="rootText3" presStyleLbl="asst1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FDF7C2-FB36-4E3B-A177-C531F54BCE44}" type="pres">
      <dgm:prSet presAssocID="{F23D1176-1F65-4F37-B121-907F74FA7E29}" presName="titleText3" presStyleLbl="fgAcc2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0F1E349-C761-4CA8-A93E-FFC58DBAC7DA}" type="pres">
      <dgm:prSet presAssocID="{F23D1176-1F65-4F37-B121-907F74FA7E29}" presName="rootConnector3" presStyleLbl="asst1" presStyleIdx="0" presStyleCnt="4"/>
      <dgm:spPr/>
      <dgm:t>
        <a:bodyPr/>
        <a:lstStyle/>
        <a:p>
          <a:endParaRPr lang="en-US"/>
        </a:p>
      </dgm:t>
    </dgm:pt>
    <dgm:pt modelId="{A5B86FD9-C850-40B8-9E19-41D2F1383E16}" type="pres">
      <dgm:prSet presAssocID="{F23D1176-1F65-4F37-B121-907F74FA7E29}" presName="hierChild6" presStyleCnt="0"/>
      <dgm:spPr/>
    </dgm:pt>
    <dgm:pt modelId="{CA33294E-87E3-4872-B9C1-902FE22F8122}" type="pres">
      <dgm:prSet presAssocID="{F23D1176-1F65-4F37-B121-907F74FA7E29}" presName="hierChild7" presStyleCnt="0"/>
      <dgm:spPr/>
    </dgm:pt>
    <dgm:pt modelId="{808488F1-ACB1-A14C-84E1-DE9FD6CB8EF1}" type="pres">
      <dgm:prSet presAssocID="{52F53F33-4FD5-0540-98D5-2D3E3FB69073}" presName="Name96" presStyleLbl="parChTrans1D3" presStyleIdx="1" presStyleCnt="3"/>
      <dgm:spPr/>
      <dgm:t>
        <a:bodyPr/>
        <a:lstStyle/>
        <a:p>
          <a:endParaRPr lang="en-US"/>
        </a:p>
      </dgm:t>
    </dgm:pt>
    <dgm:pt modelId="{1F92395B-5B5B-9142-8FD0-0FF2D28F47E5}" type="pres">
      <dgm:prSet presAssocID="{D5255389-E769-BE4D-8904-4F0EAAF359E6}" presName="hierRoot3" presStyleCnt="0">
        <dgm:presLayoutVars>
          <dgm:hierBranch val="init"/>
        </dgm:presLayoutVars>
      </dgm:prSet>
      <dgm:spPr/>
    </dgm:pt>
    <dgm:pt modelId="{0B57B521-7601-8749-91C2-1C2D24BCAF27}" type="pres">
      <dgm:prSet presAssocID="{D5255389-E769-BE4D-8904-4F0EAAF359E6}" presName="rootComposite3" presStyleCnt="0"/>
      <dgm:spPr/>
    </dgm:pt>
    <dgm:pt modelId="{CCE2CB15-7E85-674C-B946-87B082BFE24F}" type="pres">
      <dgm:prSet presAssocID="{D5255389-E769-BE4D-8904-4F0EAAF359E6}" presName="rootText3" presStyleLbl="asst1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2FFDF9-FBE6-E642-956E-E7AF8CD0C471}" type="pres">
      <dgm:prSet presAssocID="{D5255389-E769-BE4D-8904-4F0EAAF359E6}" presName="titleText3" presStyleLbl="fgAcc2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5D4BEB-8001-2249-8E4A-68D3E0018B61}" type="pres">
      <dgm:prSet presAssocID="{D5255389-E769-BE4D-8904-4F0EAAF359E6}" presName="rootConnector3" presStyleLbl="asst1" presStyleIdx="1" presStyleCnt="4"/>
      <dgm:spPr/>
      <dgm:t>
        <a:bodyPr/>
        <a:lstStyle/>
        <a:p>
          <a:endParaRPr lang="en-US"/>
        </a:p>
      </dgm:t>
    </dgm:pt>
    <dgm:pt modelId="{1C453ABA-1E26-7B49-A195-AF1DF102D74C}" type="pres">
      <dgm:prSet presAssocID="{D5255389-E769-BE4D-8904-4F0EAAF359E6}" presName="hierChild6" presStyleCnt="0"/>
      <dgm:spPr/>
    </dgm:pt>
    <dgm:pt modelId="{C9B59FCB-A3D9-814C-A633-DDAF285D8FA5}" type="pres">
      <dgm:prSet presAssocID="{D5255389-E769-BE4D-8904-4F0EAAF359E6}" presName="hierChild7" presStyleCnt="0"/>
      <dgm:spPr/>
    </dgm:pt>
    <dgm:pt modelId="{E0CBE323-C4E7-9040-A830-FA37CDCA9F67}" type="pres">
      <dgm:prSet presAssocID="{CDCE8605-23FD-3148-BF5E-D1FF9F4F60F4}" presName="Name96" presStyleLbl="parChTrans1D4" presStyleIdx="0" presStyleCnt="1"/>
      <dgm:spPr/>
      <dgm:t>
        <a:bodyPr/>
        <a:lstStyle/>
        <a:p>
          <a:endParaRPr lang="en-US"/>
        </a:p>
      </dgm:t>
    </dgm:pt>
    <dgm:pt modelId="{BE4A8749-0115-CC4A-B8D8-830A04616B5D}" type="pres">
      <dgm:prSet presAssocID="{4EABCF92-2916-2644-9F46-7A6A1652CF21}" presName="hierRoot3" presStyleCnt="0">
        <dgm:presLayoutVars>
          <dgm:hierBranch val="init"/>
        </dgm:presLayoutVars>
      </dgm:prSet>
      <dgm:spPr/>
    </dgm:pt>
    <dgm:pt modelId="{194479E2-3782-2A43-8859-FA6C6E698264}" type="pres">
      <dgm:prSet presAssocID="{4EABCF92-2916-2644-9F46-7A6A1652CF21}" presName="rootComposite3" presStyleCnt="0"/>
      <dgm:spPr/>
    </dgm:pt>
    <dgm:pt modelId="{7A591C13-FA22-7B44-BE77-DEBEAF0CC96F}" type="pres">
      <dgm:prSet presAssocID="{4EABCF92-2916-2644-9F46-7A6A1652CF21}" presName="rootText3" presStyleLbl="asst1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DF6FD1-1551-0648-9B31-876358A59CCA}" type="pres">
      <dgm:prSet presAssocID="{4EABCF92-2916-2644-9F46-7A6A1652CF21}" presName="titleText3" presStyleLbl="fgAcc2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E5A8209-DB6F-024E-99C2-DD1D34350927}" type="pres">
      <dgm:prSet presAssocID="{4EABCF92-2916-2644-9F46-7A6A1652CF21}" presName="rootConnector3" presStyleLbl="asst1" presStyleIdx="2" presStyleCnt="4"/>
      <dgm:spPr/>
      <dgm:t>
        <a:bodyPr/>
        <a:lstStyle/>
        <a:p>
          <a:endParaRPr lang="en-US"/>
        </a:p>
      </dgm:t>
    </dgm:pt>
    <dgm:pt modelId="{457E2744-A964-BD4B-AE20-BD7563D631AD}" type="pres">
      <dgm:prSet presAssocID="{4EABCF92-2916-2644-9F46-7A6A1652CF21}" presName="hierChild6" presStyleCnt="0"/>
      <dgm:spPr/>
    </dgm:pt>
    <dgm:pt modelId="{B112D387-2C3E-4447-82A4-A74B5729D1A9}" type="pres">
      <dgm:prSet presAssocID="{4EABCF92-2916-2644-9F46-7A6A1652CF21}" presName="hierChild7" presStyleCnt="0"/>
      <dgm:spPr/>
    </dgm:pt>
    <dgm:pt modelId="{453F4881-0E40-0847-8A6D-A447980CF0DC}" type="pres">
      <dgm:prSet presAssocID="{171ABD49-87A9-BF44-8808-75291433F111}" presName="Name96" presStyleLbl="parChTrans1D3" presStyleIdx="2" presStyleCnt="3"/>
      <dgm:spPr/>
      <dgm:t>
        <a:bodyPr/>
        <a:lstStyle/>
        <a:p>
          <a:endParaRPr lang="en-US"/>
        </a:p>
      </dgm:t>
    </dgm:pt>
    <dgm:pt modelId="{867A1E46-9733-3B47-9E00-62F78C579848}" type="pres">
      <dgm:prSet presAssocID="{0B36C043-E9BA-B54E-8A3A-584A7B88BCEF}" presName="hierRoot3" presStyleCnt="0">
        <dgm:presLayoutVars>
          <dgm:hierBranch val="init"/>
        </dgm:presLayoutVars>
      </dgm:prSet>
      <dgm:spPr/>
    </dgm:pt>
    <dgm:pt modelId="{C4E502CB-2EE7-D348-8244-E4AB995C1662}" type="pres">
      <dgm:prSet presAssocID="{0B36C043-E9BA-B54E-8A3A-584A7B88BCEF}" presName="rootComposite3" presStyleCnt="0"/>
      <dgm:spPr/>
    </dgm:pt>
    <dgm:pt modelId="{58BC252E-A908-1749-9B51-191E7B222989}" type="pres">
      <dgm:prSet presAssocID="{0B36C043-E9BA-B54E-8A3A-584A7B88BCEF}" presName="rootText3" presStyleLbl="asst1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490AF9-369F-E54B-9AFD-5C2192DC2F5A}" type="pres">
      <dgm:prSet presAssocID="{0B36C043-E9BA-B54E-8A3A-584A7B88BCEF}" presName="titleText3" presStyleLbl="fgAcc2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0D5F1AA-1282-B343-AEAB-C2BDDD0A2309}" type="pres">
      <dgm:prSet presAssocID="{0B36C043-E9BA-B54E-8A3A-584A7B88BCEF}" presName="rootConnector3" presStyleLbl="asst1" presStyleIdx="3" presStyleCnt="4"/>
      <dgm:spPr/>
      <dgm:t>
        <a:bodyPr/>
        <a:lstStyle/>
        <a:p>
          <a:endParaRPr lang="en-US"/>
        </a:p>
      </dgm:t>
    </dgm:pt>
    <dgm:pt modelId="{56B7E616-D34E-AC43-8845-2126C90DEFE5}" type="pres">
      <dgm:prSet presAssocID="{0B36C043-E9BA-B54E-8A3A-584A7B88BCEF}" presName="hierChild6" presStyleCnt="0"/>
      <dgm:spPr/>
    </dgm:pt>
    <dgm:pt modelId="{7CAE6AE9-3B00-6049-B7FD-7DEA512AEEF4}" type="pres">
      <dgm:prSet presAssocID="{0B36C043-E9BA-B54E-8A3A-584A7B88BCEF}" presName="hierChild7" presStyleCnt="0"/>
      <dgm:spPr/>
    </dgm:pt>
  </dgm:ptLst>
  <dgm:cxnLst>
    <dgm:cxn modelId="{D6555B90-8760-0541-9D16-9110B74F9478}" type="presOf" srcId="{0B36C043-E9BA-B54E-8A3A-584A7B88BCEF}" destId="{58BC252E-A908-1749-9B51-191E7B222989}" srcOrd="0" destOrd="0" presId="urn:microsoft.com/office/officeart/2008/layout/NameandTitleOrganizationalChart"/>
    <dgm:cxn modelId="{B150E4B8-B130-4944-A4F6-5CBE254EA895}" type="presOf" srcId="{D5255389-E769-BE4D-8904-4F0EAAF359E6}" destId="{CCE2CB15-7E85-674C-B946-87B082BFE24F}" srcOrd="0" destOrd="0" presId="urn:microsoft.com/office/officeart/2008/layout/NameandTitleOrganizationalChart"/>
    <dgm:cxn modelId="{13699FF0-B2A4-244F-8A35-9DF23BC8240E}" srcId="{F23D1176-1F65-4F37-B121-907F74FA7E29}" destId="{D5255389-E769-BE4D-8904-4F0EAAF359E6}" srcOrd="0" destOrd="0" parTransId="{52F53F33-4FD5-0540-98D5-2D3E3FB69073}" sibTransId="{36FECA1C-0A77-6B44-8AA3-B1C1C2BECD67}"/>
    <dgm:cxn modelId="{A683F145-16AF-5C41-8ED6-058AB0EA75C3}" type="presOf" srcId="{FB7DC9DC-381B-438B-B2C1-1345CDC48875}" destId="{86AF05C3-9403-4B74-A624-6C41FE2C7B25}" srcOrd="0" destOrd="0" presId="urn:microsoft.com/office/officeart/2008/layout/NameandTitleOrganizationalChart"/>
    <dgm:cxn modelId="{D9A98805-7A9D-AC48-96C1-263B634BC80D}" type="presOf" srcId="{E4039DF8-D725-4C0C-A572-69C3E1AB7EDD}" destId="{CF9C253A-1F95-474F-9A0C-FDA13ACE043B}" srcOrd="0" destOrd="0" presId="urn:microsoft.com/office/officeart/2008/layout/NameandTitleOrganizationalChart"/>
    <dgm:cxn modelId="{7F1EF1BC-79F7-4EE2-84A5-BA0048380C46}" srcId="{D713457D-97E8-4B71-BC79-A0C58B3F9FD7}" destId="{1CE20810-D2EE-4652-858A-043217E29E0A}" srcOrd="1" destOrd="0" parTransId="{FB7DC9DC-381B-438B-B2C1-1345CDC48875}" sibTransId="{AB6B88D3-8D19-4DD6-8EAF-E377CD0ADFD1}"/>
    <dgm:cxn modelId="{68A7E113-6E8D-1C48-9C91-A032B53A1A18}" type="presOf" srcId="{1CE20810-D2EE-4652-858A-043217E29E0A}" destId="{87101CCC-E78A-496A-85C4-7BA4A0163253}" srcOrd="0" destOrd="0" presId="urn:microsoft.com/office/officeart/2008/layout/NameandTitleOrganizationalChart"/>
    <dgm:cxn modelId="{5E6257BB-5A2C-3047-8265-9D56F3F037A3}" type="presOf" srcId="{1CE20810-D2EE-4652-858A-043217E29E0A}" destId="{0F713C76-8C23-416B-861E-7B3ECDD29736}" srcOrd="1" destOrd="0" presId="urn:microsoft.com/office/officeart/2008/layout/NameandTitleOrganizationalChart"/>
    <dgm:cxn modelId="{805F85B5-756B-6446-B5CB-11F50186D8CA}" type="presOf" srcId="{FF5EB2C6-9FB0-314D-8593-62BFCD9F982B}" destId="{5605632F-5833-C445-B5CB-F3F362BCFA66}" srcOrd="0" destOrd="0" presId="urn:microsoft.com/office/officeart/2008/layout/NameandTitleOrganizationalChart"/>
    <dgm:cxn modelId="{4F78EAFB-7603-944F-90CB-4169B9BCFAF4}" type="presOf" srcId="{9F93C7A5-83E7-4738-9649-D3BC7235042A}" destId="{7D914E6B-5234-4866-8A64-F3A1F22272D9}" srcOrd="0" destOrd="0" presId="urn:microsoft.com/office/officeart/2008/layout/NameandTitleOrganizationalChart"/>
    <dgm:cxn modelId="{39888E61-4A43-4645-9296-2259C6759E85}" type="presOf" srcId="{171ABD49-87A9-BF44-8808-75291433F111}" destId="{453F4881-0E40-0847-8A6D-A447980CF0DC}" srcOrd="0" destOrd="0" presId="urn:microsoft.com/office/officeart/2008/layout/NameandTitleOrganizationalChart"/>
    <dgm:cxn modelId="{D4749C4F-ED35-8843-BE75-01914C380E0E}" type="presOf" srcId="{9B7D21C1-915D-4854-B463-DC7003DAE655}" destId="{45AA9055-A87F-425E-8301-164B745C8816}" srcOrd="0" destOrd="0" presId="urn:microsoft.com/office/officeart/2008/layout/NameandTitleOrganizationalChart"/>
    <dgm:cxn modelId="{D8EB8CF7-6253-174E-8420-7549140510BE}" type="presOf" srcId="{D713457D-97E8-4B71-BC79-A0C58B3F9FD7}" destId="{F3F2AB8B-45A3-48A1-B7BA-4AF694211295}" srcOrd="1" destOrd="0" presId="urn:microsoft.com/office/officeart/2008/layout/NameandTitleOrganizationalChart"/>
    <dgm:cxn modelId="{2FFBEC00-91EA-774B-8B78-BA70F938AD9B}" type="presOf" srcId="{90184301-DCDB-9F49-8231-4187E005A03B}" destId="{D7490AF9-369F-E54B-9AFD-5C2192DC2F5A}" srcOrd="0" destOrd="0" presId="urn:microsoft.com/office/officeart/2008/layout/NameandTitleOrganizationalChart"/>
    <dgm:cxn modelId="{97EE57EB-A322-9E46-A54B-AE05802E46C1}" type="presOf" srcId="{36FECA1C-0A77-6B44-8AA3-B1C1C2BECD67}" destId="{DA2FFDF9-FBE6-E642-956E-E7AF8CD0C471}" srcOrd="0" destOrd="0" presId="urn:microsoft.com/office/officeart/2008/layout/NameandTitleOrganizationalChart"/>
    <dgm:cxn modelId="{BD83713E-C485-3A4F-98E1-9F1CA4EB578C}" srcId="{F23D1176-1F65-4F37-B121-907F74FA7E29}" destId="{0B36C043-E9BA-B54E-8A3A-584A7B88BCEF}" srcOrd="1" destOrd="0" parTransId="{171ABD49-87A9-BF44-8808-75291433F111}" sibTransId="{90184301-DCDB-9F49-8231-4187E005A03B}"/>
    <dgm:cxn modelId="{A95539CF-DFBF-7040-B20F-DCE792ED5753}" type="presOf" srcId="{856228BE-8896-4AD3-B7BC-9DED675C8A7A}" destId="{14F8D027-82C9-43FA-879A-D6202F290735}" srcOrd="0" destOrd="0" presId="urn:microsoft.com/office/officeart/2008/layout/NameandTitleOrganizationalChart"/>
    <dgm:cxn modelId="{F6F7776A-C9AD-B049-830F-FE32DF1AEDB1}" type="presOf" srcId="{F23D1176-1F65-4F37-B121-907F74FA7E29}" destId="{80F1E349-C761-4CA8-A93E-FFC58DBAC7DA}" srcOrd="1" destOrd="0" presId="urn:microsoft.com/office/officeart/2008/layout/NameandTitleOrganizationalChart"/>
    <dgm:cxn modelId="{68E7D1F0-0DB4-244E-AC2C-B6E37DFDAF44}" type="presOf" srcId="{0FADBDD9-8EE8-4291-AA61-90DB197039B9}" destId="{315A6BFE-B9B3-4035-8E9D-09E06E9B346D}" srcOrd="0" destOrd="0" presId="urn:microsoft.com/office/officeart/2008/layout/NameandTitleOrganizationalChart"/>
    <dgm:cxn modelId="{58A8A2EE-AE8D-7148-A37A-78951335A0C4}" type="presOf" srcId="{F23D1176-1F65-4F37-B121-907F74FA7E29}" destId="{79F0CA5A-AAB8-4E1B-AF57-520CF98EEC73}" srcOrd="0" destOrd="0" presId="urn:microsoft.com/office/officeart/2008/layout/NameandTitleOrganizationalChart"/>
    <dgm:cxn modelId="{88803485-F2C7-094A-98ED-77B7F062C89F}" type="presOf" srcId="{B35D3493-42BF-4C2E-BB51-2503509D21CB}" destId="{D7D7182C-3F86-43B4-922D-928F53C24ED0}" srcOrd="0" destOrd="0" presId="urn:microsoft.com/office/officeart/2008/layout/NameandTitleOrganizationalChart"/>
    <dgm:cxn modelId="{761F75E2-8F2A-C04B-8C44-D98058BF0915}" type="presOf" srcId="{0B36C043-E9BA-B54E-8A3A-584A7B88BCEF}" destId="{40D5F1AA-1282-B343-AEAB-C2BDDD0A2309}" srcOrd="1" destOrd="0" presId="urn:microsoft.com/office/officeart/2008/layout/NameandTitleOrganizationalChart"/>
    <dgm:cxn modelId="{798A99BF-9F3A-4B55-B00D-D05D8F95E0BE}" srcId="{9F93C7A5-83E7-4738-9649-D3BC7235042A}" destId="{D713457D-97E8-4B71-BC79-A0C58B3F9FD7}" srcOrd="0" destOrd="0" parTransId="{9FB601BA-4709-4CCE-8582-304D9B4CACF6}" sibTransId="{E4039DF8-D725-4C0C-A572-69C3E1AB7EDD}"/>
    <dgm:cxn modelId="{56C3D330-2C80-1245-BB77-8EB72426C288}" type="presOf" srcId="{293C3311-2EC2-41F3-9617-925F31CEC07E}" destId="{E232B668-B2F6-46BD-BEC3-FFBCFA25567C}" srcOrd="0" destOrd="0" presId="urn:microsoft.com/office/officeart/2008/layout/NameandTitleOrganizationalChart"/>
    <dgm:cxn modelId="{821C0E92-95E5-7D48-A337-4086039236C2}" type="presOf" srcId="{8E91DB8D-5256-164C-986B-4DC956F2801B}" destId="{636F7210-E59B-844D-B637-328FF4F44B28}" srcOrd="1" destOrd="0" presId="urn:microsoft.com/office/officeart/2008/layout/NameandTitleOrganizationalChart"/>
    <dgm:cxn modelId="{1D344A5A-8255-4EFD-AF98-D99A0B912182}" srcId="{D713457D-97E8-4B71-BC79-A0C58B3F9FD7}" destId="{F23D1176-1F65-4F37-B121-907F74FA7E29}" srcOrd="0" destOrd="0" parTransId="{293C3311-2EC2-41F3-9617-925F31CEC07E}" sibTransId="{43586C39-1BEF-43FF-BCD0-BC17C831BB1E}"/>
    <dgm:cxn modelId="{44C46E7B-EFE9-AD44-9A41-C0D89617E34B}" type="presOf" srcId="{D5255389-E769-BE4D-8904-4F0EAAF359E6}" destId="{EC5D4BEB-8001-2249-8E4A-68D3E0018B61}" srcOrd="1" destOrd="0" presId="urn:microsoft.com/office/officeart/2008/layout/NameandTitleOrganizationalChart"/>
    <dgm:cxn modelId="{3E4D3BEA-C7FD-3146-9F6B-5E9BCE37A03B}" type="presOf" srcId="{4EABCF92-2916-2644-9F46-7A6A1652CF21}" destId="{7A591C13-FA22-7B44-BE77-DEBEAF0CC96F}" srcOrd="0" destOrd="0" presId="urn:microsoft.com/office/officeart/2008/layout/NameandTitleOrganizationalChart"/>
    <dgm:cxn modelId="{9E1908A5-2C26-8740-AE84-75E8808F9D86}" type="presOf" srcId="{5BCAB53C-2D20-4874-9C11-3513CCAD3FC8}" destId="{743A18E6-9028-4850-903E-6F4A133846C5}" srcOrd="0" destOrd="0" presId="urn:microsoft.com/office/officeart/2008/layout/NameandTitleOrganizationalChart"/>
    <dgm:cxn modelId="{A26A1B44-C239-634E-ACD1-A9EB4994F44D}" type="presOf" srcId="{52F53F33-4FD5-0540-98D5-2D3E3FB69073}" destId="{808488F1-ACB1-A14C-84E1-DE9FD6CB8EF1}" srcOrd="0" destOrd="0" presId="urn:microsoft.com/office/officeart/2008/layout/NameandTitleOrganizationalChart"/>
    <dgm:cxn modelId="{7AF812AF-F930-9341-B0C3-F341747E6BBD}" type="presOf" srcId="{1BF05BA7-7DB0-AB42-939C-CA013A8FED6B}" destId="{A5DF6FD1-1551-0648-9B31-876358A59CCA}" srcOrd="0" destOrd="0" presId="urn:microsoft.com/office/officeart/2008/layout/NameandTitleOrganizationalChart"/>
    <dgm:cxn modelId="{AB1E6CFC-2C2F-6246-9A9F-8838A56043A9}" type="presOf" srcId="{9B7D21C1-915D-4854-B463-DC7003DAE655}" destId="{FB1862B0-87EE-4363-98F6-29B1D94C8C3C}" srcOrd="1" destOrd="0" presId="urn:microsoft.com/office/officeart/2008/layout/NameandTitleOrganizationalChart"/>
    <dgm:cxn modelId="{6EFE5D45-8ABF-5940-B229-3DC44163E2B5}" type="presOf" srcId="{8E91DB8D-5256-164C-986B-4DC956F2801B}" destId="{7D7BF894-0484-F44B-BF62-6EF70A314EC7}" srcOrd="0" destOrd="0" presId="urn:microsoft.com/office/officeart/2008/layout/NameandTitleOrganizationalChart"/>
    <dgm:cxn modelId="{2E4A02FE-FD67-0941-B52E-06C8793E5F3D}" srcId="{1CE20810-D2EE-4652-858A-043217E29E0A}" destId="{8E91DB8D-5256-164C-986B-4DC956F2801B}" srcOrd="0" destOrd="0" parTransId="{C3B20AD9-44CE-5148-8DB7-4B61FF654014}" sibTransId="{FF5EB2C6-9FB0-314D-8593-62BFCD9F982B}"/>
    <dgm:cxn modelId="{A150542F-69E5-034F-A6B4-E29E5EE47007}" type="presOf" srcId="{CDCE8605-23FD-3148-BF5E-D1FF9F4F60F4}" destId="{E0CBE323-C4E7-9040-A830-FA37CDCA9F67}" srcOrd="0" destOrd="0" presId="urn:microsoft.com/office/officeart/2008/layout/NameandTitleOrganizationalChart"/>
    <dgm:cxn modelId="{570762A6-701C-406C-9F25-55BCC8D3B1EF}" srcId="{D713457D-97E8-4B71-BC79-A0C58B3F9FD7}" destId="{9B7D21C1-915D-4854-B463-DC7003DAE655}" srcOrd="2" destOrd="0" parTransId="{BDF6A194-15A3-4DD9-9B1C-A46A18247D64}" sibTransId="{5BCAB53C-2D20-4874-9C11-3513CCAD3FC8}"/>
    <dgm:cxn modelId="{83224077-CD87-2E44-B0F9-27F548388DFF}" type="presOf" srcId="{BDF6A194-15A3-4DD9-9B1C-A46A18247D64}" destId="{69730AF5-5616-4523-ADC0-C6221FF08851}" srcOrd="0" destOrd="0" presId="urn:microsoft.com/office/officeart/2008/layout/NameandTitleOrganizationalChart"/>
    <dgm:cxn modelId="{989A325C-50F3-6542-A4CB-2CC7DE90F7F8}" type="presOf" srcId="{AB6B88D3-8D19-4DD6-8EAF-E377CD0ADFD1}" destId="{6547CA21-FBA9-4706-B83F-D8F052F71874}" srcOrd="0" destOrd="0" presId="urn:microsoft.com/office/officeart/2008/layout/NameandTitleOrganizationalChart"/>
    <dgm:cxn modelId="{A216283C-5101-A746-BB40-64C1A58D891F}" type="presOf" srcId="{D713457D-97E8-4B71-BC79-A0C58B3F9FD7}" destId="{01A0ECED-51C5-45AB-96D4-9A71BBC5F7FF}" srcOrd="0" destOrd="0" presId="urn:microsoft.com/office/officeart/2008/layout/NameandTitleOrganizationalChart"/>
    <dgm:cxn modelId="{29980FA7-06BA-46FA-A9A9-7F1BCEEF14EB}" srcId="{D713457D-97E8-4B71-BC79-A0C58B3F9FD7}" destId="{B35D3493-42BF-4C2E-BB51-2503509D21CB}" srcOrd="3" destOrd="0" parTransId="{0FADBDD9-8EE8-4291-AA61-90DB197039B9}" sibTransId="{856228BE-8896-4AD3-B7BC-9DED675C8A7A}"/>
    <dgm:cxn modelId="{243BD15E-F498-BC44-BE3C-84A0BD197698}" type="presOf" srcId="{B35D3493-42BF-4C2E-BB51-2503509D21CB}" destId="{F4EB8A18-5D2E-4076-A30E-B98AF4AFE8EC}" srcOrd="1" destOrd="0" presId="urn:microsoft.com/office/officeart/2008/layout/NameandTitleOrganizationalChart"/>
    <dgm:cxn modelId="{8576435F-AB8C-B844-BA6C-189A4341996D}" type="presOf" srcId="{43586C39-1BEF-43FF-BCD0-BC17C831BB1E}" destId="{4FFDF7C2-FB36-4E3B-A177-C531F54BCE44}" srcOrd="0" destOrd="0" presId="urn:microsoft.com/office/officeart/2008/layout/NameandTitleOrganizationalChart"/>
    <dgm:cxn modelId="{AC495EED-F8B1-F145-8620-F06AD479A7AC}" srcId="{D5255389-E769-BE4D-8904-4F0EAAF359E6}" destId="{4EABCF92-2916-2644-9F46-7A6A1652CF21}" srcOrd="0" destOrd="0" parTransId="{CDCE8605-23FD-3148-BF5E-D1FF9F4F60F4}" sibTransId="{1BF05BA7-7DB0-AB42-939C-CA013A8FED6B}"/>
    <dgm:cxn modelId="{A54C3B21-0DAB-2E43-B0F5-701E73FAAC67}" type="presOf" srcId="{4EABCF92-2916-2644-9F46-7A6A1652CF21}" destId="{9E5A8209-DB6F-024E-99C2-DD1D34350927}" srcOrd="1" destOrd="0" presId="urn:microsoft.com/office/officeart/2008/layout/NameandTitleOrganizationalChart"/>
    <dgm:cxn modelId="{84BD8F6F-63C2-F145-8F40-64E7D0DB956C}" type="presOf" srcId="{C3B20AD9-44CE-5148-8DB7-4B61FF654014}" destId="{F60CF3BC-04FC-4B42-B06C-836C46A2C79D}" srcOrd="0" destOrd="0" presId="urn:microsoft.com/office/officeart/2008/layout/NameandTitleOrganizationalChart"/>
    <dgm:cxn modelId="{82539E86-A41B-EC4C-B9E4-4BD9721CBC62}" type="presParOf" srcId="{7D914E6B-5234-4866-8A64-F3A1F22272D9}" destId="{12AC9902-568B-4CD9-AACF-3F7941F330A7}" srcOrd="0" destOrd="0" presId="urn:microsoft.com/office/officeart/2008/layout/NameandTitleOrganizationalChart"/>
    <dgm:cxn modelId="{DB3F0A24-C21C-774E-8BC7-5DF7530E9D27}" type="presParOf" srcId="{12AC9902-568B-4CD9-AACF-3F7941F330A7}" destId="{DE801354-DA0F-42FE-9FCE-71B2517C93F3}" srcOrd="0" destOrd="0" presId="urn:microsoft.com/office/officeart/2008/layout/NameandTitleOrganizationalChart"/>
    <dgm:cxn modelId="{15B7CACA-90C7-294F-9427-CC16CF8D438C}" type="presParOf" srcId="{DE801354-DA0F-42FE-9FCE-71B2517C93F3}" destId="{01A0ECED-51C5-45AB-96D4-9A71BBC5F7FF}" srcOrd="0" destOrd="0" presId="urn:microsoft.com/office/officeart/2008/layout/NameandTitleOrganizationalChart"/>
    <dgm:cxn modelId="{ED1EAF0F-07D4-824B-A2A9-8691EDC15540}" type="presParOf" srcId="{DE801354-DA0F-42FE-9FCE-71B2517C93F3}" destId="{CF9C253A-1F95-474F-9A0C-FDA13ACE043B}" srcOrd="1" destOrd="0" presId="urn:microsoft.com/office/officeart/2008/layout/NameandTitleOrganizationalChart"/>
    <dgm:cxn modelId="{719F78AE-32F6-4C48-AE48-F8028D00D657}" type="presParOf" srcId="{DE801354-DA0F-42FE-9FCE-71B2517C93F3}" destId="{F3F2AB8B-45A3-48A1-B7BA-4AF694211295}" srcOrd="2" destOrd="0" presId="urn:microsoft.com/office/officeart/2008/layout/NameandTitleOrganizationalChart"/>
    <dgm:cxn modelId="{954BB17C-80B1-A347-9A24-A016453FAEFC}" type="presParOf" srcId="{12AC9902-568B-4CD9-AACF-3F7941F330A7}" destId="{22730C75-BF43-4585-A747-80835024964C}" srcOrd="1" destOrd="0" presId="urn:microsoft.com/office/officeart/2008/layout/NameandTitleOrganizationalChart"/>
    <dgm:cxn modelId="{929BEA03-AE56-214C-9139-5A92F9E74DA0}" type="presParOf" srcId="{22730C75-BF43-4585-A747-80835024964C}" destId="{86AF05C3-9403-4B74-A624-6C41FE2C7B25}" srcOrd="0" destOrd="0" presId="urn:microsoft.com/office/officeart/2008/layout/NameandTitleOrganizationalChart"/>
    <dgm:cxn modelId="{813FC59D-BBE7-9244-80F1-0F7689756D6B}" type="presParOf" srcId="{22730C75-BF43-4585-A747-80835024964C}" destId="{47534D2D-AEA5-4917-9256-BB2D8E329C77}" srcOrd="1" destOrd="0" presId="urn:microsoft.com/office/officeart/2008/layout/NameandTitleOrganizationalChart"/>
    <dgm:cxn modelId="{C16F4073-1298-CE48-8188-B6B2010750A2}" type="presParOf" srcId="{47534D2D-AEA5-4917-9256-BB2D8E329C77}" destId="{126B3E9F-0869-4B9D-A86A-038532AAC981}" srcOrd="0" destOrd="0" presId="urn:microsoft.com/office/officeart/2008/layout/NameandTitleOrganizationalChart"/>
    <dgm:cxn modelId="{1A20B727-77AA-B646-84FE-73F2D14D405C}" type="presParOf" srcId="{126B3E9F-0869-4B9D-A86A-038532AAC981}" destId="{87101CCC-E78A-496A-85C4-7BA4A0163253}" srcOrd="0" destOrd="0" presId="urn:microsoft.com/office/officeart/2008/layout/NameandTitleOrganizationalChart"/>
    <dgm:cxn modelId="{E683CB67-7F74-5644-B85D-06CA5DBEF766}" type="presParOf" srcId="{126B3E9F-0869-4B9D-A86A-038532AAC981}" destId="{6547CA21-FBA9-4706-B83F-D8F052F71874}" srcOrd="1" destOrd="0" presId="urn:microsoft.com/office/officeart/2008/layout/NameandTitleOrganizationalChart"/>
    <dgm:cxn modelId="{05DDADC0-AF1A-D447-B0BA-C7363DDEB40F}" type="presParOf" srcId="{126B3E9F-0869-4B9D-A86A-038532AAC981}" destId="{0F713C76-8C23-416B-861E-7B3ECDD29736}" srcOrd="2" destOrd="0" presId="urn:microsoft.com/office/officeart/2008/layout/NameandTitleOrganizationalChart"/>
    <dgm:cxn modelId="{B2F98642-704D-0943-BA03-41B3678E1F74}" type="presParOf" srcId="{47534D2D-AEA5-4917-9256-BB2D8E329C77}" destId="{4F4FAD9F-FACC-4CC7-81D0-1AC5FF0A5678}" srcOrd="1" destOrd="0" presId="urn:microsoft.com/office/officeart/2008/layout/NameandTitleOrganizationalChart"/>
    <dgm:cxn modelId="{343A74A4-A736-AC48-ACB8-5479F98FA9B7}" type="presParOf" srcId="{4F4FAD9F-FACC-4CC7-81D0-1AC5FF0A5678}" destId="{F60CF3BC-04FC-4B42-B06C-836C46A2C79D}" srcOrd="0" destOrd="0" presId="urn:microsoft.com/office/officeart/2008/layout/NameandTitleOrganizationalChart"/>
    <dgm:cxn modelId="{724C93C2-EF13-9946-AEF4-8C3564C91CDB}" type="presParOf" srcId="{4F4FAD9F-FACC-4CC7-81D0-1AC5FF0A5678}" destId="{4C251C45-1A9D-AA40-8ACA-BEDF70435E18}" srcOrd="1" destOrd="0" presId="urn:microsoft.com/office/officeart/2008/layout/NameandTitleOrganizationalChart"/>
    <dgm:cxn modelId="{CCEC32DA-E5C6-FB4C-8C75-702691022E20}" type="presParOf" srcId="{4C251C45-1A9D-AA40-8ACA-BEDF70435E18}" destId="{391A12BF-F2C2-C94B-B5A5-2D5E098E4DF7}" srcOrd="0" destOrd="0" presId="urn:microsoft.com/office/officeart/2008/layout/NameandTitleOrganizationalChart"/>
    <dgm:cxn modelId="{3D458119-2716-AF4B-B6C4-D87866D3D9AB}" type="presParOf" srcId="{391A12BF-F2C2-C94B-B5A5-2D5E098E4DF7}" destId="{7D7BF894-0484-F44B-BF62-6EF70A314EC7}" srcOrd="0" destOrd="0" presId="urn:microsoft.com/office/officeart/2008/layout/NameandTitleOrganizationalChart"/>
    <dgm:cxn modelId="{444F2F17-76A8-F740-B55A-BB141313E24A}" type="presParOf" srcId="{391A12BF-F2C2-C94B-B5A5-2D5E098E4DF7}" destId="{5605632F-5833-C445-B5CB-F3F362BCFA66}" srcOrd="1" destOrd="0" presId="urn:microsoft.com/office/officeart/2008/layout/NameandTitleOrganizationalChart"/>
    <dgm:cxn modelId="{C2954D77-3494-CC4B-831D-F55C4B310A43}" type="presParOf" srcId="{391A12BF-F2C2-C94B-B5A5-2D5E098E4DF7}" destId="{636F7210-E59B-844D-B637-328FF4F44B28}" srcOrd="2" destOrd="0" presId="urn:microsoft.com/office/officeart/2008/layout/NameandTitleOrganizationalChart"/>
    <dgm:cxn modelId="{25D7F3E2-82E9-B345-AD4F-7F44B9A4AB84}" type="presParOf" srcId="{4C251C45-1A9D-AA40-8ACA-BEDF70435E18}" destId="{B84E1EAB-80DB-C546-9CEA-4B52528F5706}" srcOrd="1" destOrd="0" presId="urn:microsoft.com/office/officeart/2008/layout/NameandTitleOrganizationalChart"/>
    <dgm:cxn modelId="{7F94AC23-5834-F147-8146-42B5C4E734C9}" type="presParOf" srcId="{4C251C45-1A9D-AA40-8ACA-BEDF70435E18}" destId="{46807790-1750-3246-947E-E5B9A9356A32}" srcOrd="2" destOrd="0" presId="urn:microsoft.com/office/officeart/2008/layout/NameandTitleOrganizationalChart"/>
    <dgm:cxn modelId="{8D2D5DF0-857D-1A4A-B3A8-11FF0B8983E5}" type="presParOf" srcId="{47534D2D-AEA5-4917-9256-BB2D8E329C77}" destId="{19B2F987-9E87-4FA8-BB9F-848F2E19203A}" srcOrd="2" destOrd="0" presId="urn:microsoft.com/office/officeart/2008/layout/NameandTitleOrganizationalChart"/>
    <dgm:cxn modelId="{B308AEF5-29EA-564E-A523-810A1B9E8C13}" type="presParOf" srcId="{22730C75-BF43-4585-A747-80835024964C}" destId="{69730AF5-5616-4523-ADC0-C6221FF08851}" srcOrd="2" destOrd="0" presId="urn:microsoft.com/office/officeart/2008/layout/NameandTitleOrganizationalChart"/>
    <dgm:cxn modelId="{375B5B47-D82F-5740-81EA-2E5764AD5B45}" type="presParOf" srcId="{22730C75-BF43-4585-A747-80835024964C}" destId="{E3FF6C23-4A72-438A-8C0B-89CD1EA912BD}" srcOrd="3" destOrd="0" presId="urn:microsoft.com/office/officeart/2008/layout/NameandTitleOrganizationalChart"/>
    <dgm:cxn modelId="{079B7F62-B88F-7243-9083-923C05151613}" type="presParOf" srcId="{E3FF6C23-4A72-438A-8C0B-89CD1EA912BD}" destId="{13724BAB-D09B-4372-82D3-3C46E2162B76}" srcOrd="0" destOrd="0" presId="urn:microsoft.com/office/officeart/2008/layout/NameandTitleOrganizationalChart"/>
    <dgm:cxn modelId="{6F214F11-597B-054E-96D9-F92294F5C707}" type="presParOf" srcId="{13724BAB-D09B-4372-82D3-3C46E2162B76}" destId="{45AA9055-A87F-425E-8301-164B745C8816}" srcOrd="0" destOrd="0" presId="urn:microsoft.com/office/officeart/2008/layout/NameandTitleOrganizationalChart"/>
    <dgm:cxn modelId="{6D5F5658-CFAD-8549-944A-9DC3036CF8E7}" type="presParOf" srcId="{13724BAB-D09B-4372-82D3-3C46E2162B76}" destId="{743A18E6-9028-4850-903E-6F4A133846C5}" srcOrd="1" destOrd="0" presId="urn:microsoft.com/office/officeart/2008/layout/NameandTitleOrganizationalChart"/>
    <dgm:cxn modelId="{53328A85-0EBE-E246-8F74-C78DB04D3329}" type="presParOf" srcId="{13724BAB-D09B-4372-82D3-3C46E2162B76}" destId="{FB1862B0-87EE-4363-98F6-29B1D94C8C3C}" srcOrd="2" destOrd="0" presId="urn:microsoft.com/office/officeart/2008/layout/NameandTitleOrganizationalChart"/>
    <dgm:cxn modelId="{FC953834-1EE9-944C-BB8A-156585A37803}" type="presParOf" srcId="{E3FF6C23-4A72-438A-8C0B-89CD1EA912BD}" destId="{497EA9C7-9030-4342-BF24-3C2F6260C5E9}" srcOrd="1" destOrd="0" presId="urn:microsoft.com/office/officeart/2008/layout/NameandTitleOrganizationalChart"/>
    <dgm:cxn modelId="{39671C59-CFE4-F54E-9841-8AEC677B1138}" type="presParOf" srcId="{E3FF6C23-4A72-438A-8C0B-89CD1EA912BD}" destId="{73922815-780C-4AF6-A268-AA5D221FEA73}" srcOrd="2" destOrd="0" presId="urn:microsoft.com/office/officeart/2008/layout/NameandTitleOrganizationalChart"/>
    <dgm:cxn modelId="{35DC4B69-313A-304F-9435-89D0A9BD7F0B}" type="presParOf" srcId="{22730C75-BF43-4585-A747-80835024964C}" destId="{315A6BFE-B9B3-4035-8E9D-09E06E9B346D}" srcOrd="4" destOrd="0" presId="urn:microsoft.com/office/officeart/2008/layout/NameandTitleOrganizationalChart"/>
    <dgm:cxn modelId="{87A2C027-3338-DD45-9C15-35285D4B6470}" type="presParOf" srcId="{22730C75-BF43-4585-A747-80835024964C}" destId="{31E1AD5C-ADB9-4D6C-8B87-B6B9250BE67F}" srcOrd="5" destOrd="0" presId="urn:microsoft.com/office/officeart/2008/layout/NameandTitleOrganizationalChart"/>
    <dgm:cxn modelId="{0E039197-78AB-1F49-A47A-57AEE0BB66B9}" type="presParOf" srcId="{31E1AD5C-ADB9-4D6C-8B87-B6B9250BE67F}" destId="{2C1ED573-0C0E-43B2-8BA9-5D0EACD21202}" srcOrd="0" destOrd="0" presId="urn:microsoft.com/office/officeart/2008/layout/NameandTitleOrganizationalChart"/>
    <dgm:cxn modelId="{EB87B447-5966-1842-A3F5-AE5BFB1F3F2A}" type="presParOf" srcId="{2C1ED573-0C0E-43B2-8BA9-5D0EACD21202}" destId="{D7D7182C-3F86-43B4-922D-928F53C24ED0}" srcOrd="0" destOrd="0" presId="urn:microsoft.com/office/officeart/2008/layout/NameandTitleOrganizationalChart"/>
    <dgm:cxn modelId="{55A82BD7-B162-194E-87DC-A98505E7F8AB}" type="presParOf" srcId="{2C1ED573-0C0E-43B2-8BA9-5D0EACD21202}" destId="{14F8D027-82C9-43FA-879A-D6202F290735}" srcOrd="1" destOrd="0" presId="urn:microsoft.com/office/officeart/2008/layout/NameandTitleOrganizationalChart"/>
    <dgm:cxn modelId="{5285CED7-D672-4F47-BF17-35FFE9B27FD7}" type="presParOf" srcId="{2C1ED573-0C0E-43B2-8BA9-5D0EACD21202}" destId="{F4EB8A18-5D2E-4076-A30E-B98AF4AFE8EC}" srcOrd="2" destOrd="0" presId="urn:microsoft.com/office/officeart/2008/layout/NameandTitleOrganizationalChart"/>
    <dgm:cxn modelId="{6A7BC04C-A8B4-8248-B492-E22B00A7CAD5}" type="presParOf" srcId="{31E1AD5C-ADB9-4D6C-8B87-B6B9250BE67F}" destId="{7EA8ED3C-9E97-4E0C-A76A-9BD8A71E0824}" srcOrd="1" destOrd="0" presId="urn:microsoft.com/office/officeart/2008/layout/NameandTitleOrganizationalChart"/>
    <dgm:cxn modelId="{1C68A961-9D33-9243-95DD-ED97A04ED589}" type="presParOf" srcId="{31E1AD5C-ADB9-4D6C-8B87-B6B9250BE67F}" destId="{0D4CC55C-31E0-4EE8-864B-97F589034B9A}" srcOrd="2" destOrd="0" presId="urn:microsoft.com/office/officeart/2008/layout/NameandTitleOrganizationalChart"/>
    <dgm:cxn modelId="{A5BCAF15-D032-8841-AD59-958E33E89941}" type="presParOf" srcId="{12AC9902-568B-4CD9-AACF-3F7941F330A7}" destId="{FADEF17D-8727-42C1-A60B-38C1659C3DBC}" srcOrd="2" destOrd="0" presId="urn:microsoft.com/office/officeart/2008/layout/NameandTitleOrganizationalChart"/>
    <dgm:cxn modelId="{C0D82FEE-28D3-F543-9D54-B27D90236D62}" type="presParOf" srcId="{FADEF17D-8727-42C1-A60B-38C1659C3DBC}" destId="{E232B668-B2F6-46BD-BEC3-FFBCFA25567C}" srcOrd="0" destOrd="0" presId="urn:microsoft.com/office/officeart/2008/layout/NameandTitleOrganizationalChart"/>
    <dgm:cxn modelId="{4F886F5B-8683-B241-A5D8-299C18E36C41}" type="presParOf" srcId="{FADEF17D-8727-42C1-A60B-38C1659C3DBC}" destId="{FF4D21CD-6876-476F-8B28-9222D9E97372}" srcOrd="1" destOrd="0" presId="urn:microsoft.com/office/officeart/2008/layout/NameandTitleOrganizationalChart"/>
    <dgm:cxn modelId="{461389FB-9833-EC4A-923D-5BF3EF274B86}" type="presParOf" srcId="{FF4D21CD-6876-476F-8B28-9222D9E97372}" destId="{4090769A-F355-411A-A9B7-1DFA3034DD3D}" srcOrd="0" destOrd="0" presId="urn:microsoft.com/office/officeart/2008/layout/NameandTitleOrganizationalChart"/>
    <dgm:cxn modelId="{508321F1-B73D-0444-9DC4-D0387A255400}" type="presParOf" srcId="{4090769A-F355-411A-A9B7-1DFA3034DD3D}" destId="{79F0CA5A-AAB8-4E1B-AF57-520CF98EEC73}" srcOrd="0" destOrd="0" presId="urn:microsoft.com/office/officeart/2008/layout/NameandTitleOrganizationalChart"/>
    <dgm:cxn modelId="{E3CDF9F7-4043-7C42-BD22-CE01E48EC90B}" type="presParOf" srcId="{4090769A-F355-411A-A9B7-1DFA3034DD3D}" destId="{4FFDF7C2-FB36-4E3B-A177-C531F54BCE44}" srcOrd="1" destOrd="0" presId="urn:microsoft.com/office/officeart/2008/layout/NameandTitleOrganizationalChart"/>
    <dgm:cxn modelId="{67F4AC69-3329-D042-A553-9EE4468CD52F}" type="presParOf" srcId="{4090769A-F355-411A-A9B7-1DFA3034DD3D}" destId="{80F1E349-C761-4CA8-A93E-FFC58DBAC7DA}" srcOrd="2" destOrd="0" presId="urn:microsoft.com/office/officeart/2008/layout/NameandTitleOrganizationalChart"/>
    <dgm:cxn modelId="{66245A81-61A1-C14A-AA1D-AFDACF0021ED}" type="presParOf" srcId="{FF4D21CD-6876-476F-8B28-9222D9E97372}" destId="{A5B86FD9-C850-40B8-9E19-41D2F1383E16}" srcOrd="1" destOrd="0" presId="urn:microsoft.com/office/officeart/2008/layout/NameandTitleOrganizationalChart"/>
    <dgm:cxn modelId="{15995DAA-1A7F-F343-A278-1E91692015AF}" type="presParOf" srcId="{FF4D21CD-6876-476F-8B28-9222D9E97372}" destId="{CA33294E-87E3-4872-B9C1-902FE22F8122}" srcOrd="2" destOrd="0" presId="urn:microsoft.com/office/officeart/2008/layout/NameandTitleOrganizationalChart"/>
    <dgm:cxn modelId="{1DCE3BB8-70E4-5044-8CCC-EF9FE125DB86}" type="presParOf" srcId="{CA33294E-87E3-4872-B9C1-902FE22F8122}" destId="{808488F1-ACB1-A14C-84E1-DE9FD6CB8EF1}" srcOrd="0" destOrd="0" presId="urn:microsoft.com/office/officeart/2008/layout/NameandTitleOrganizationalChart"/>
    <dgm:cxn modelId="{7E94AC2D-F554-3B40-9080-9C2B96B1B8C1}" type="presParOf" srcId="{CA33294E-87E3-4872-B9C1-902FE22F8122}" destId="{1F92395B-5B5B-9142-8FD0-0FF2D28F47E5}" srcOrd="1" destOrd="0" presId="urn:microsoft.com/office/officeart/2008/layout/NameandTitleOrganizationalChart"/>
    <dgm:cxn modelId="{856036F8-3C4D-CD45-A5FB-004AA0A253C7}" type="presParOf" srcId="{1F92395B-5B5B-9142-8FD0-0FF2D28F47E5}" destId="{0B57B521-7601-8749-91C2-1C2D24BCAF27}" srcOrd="0" destOrd="0" presId="urn:microsoft.com/office/officeart/2008/layout/NameandTitleOrganizationalChart"/>
    <dgm:cxn modelId="{AA57E812-0BF9-5C47-A9D3-D25DAEB193BB}" type="presParOf" srcId="{0B57B521-7601-8749-91C2-1C2D24BCAF27}" destId="{CCE2CB15-7E85-674C-B946-87B082BFE24F}" srcOrd="0" destOrd="0" presId="urn:microsoft.com/office/officeart/2008/layout/NameandTitleOrganizationalChart"/>
    <dgm:cxn modelId="{D945C43A-15C8-794E-8357-9F6B89F3DC7E}" type="presParOf" srcId="{0B57B521-7601-8749-91C2-1C2D24BCAF27}" destId="{DA2FFDF9-FBE6-E642-956E-E7AF8CD0C471}" srcOrd="1" destOrd="0" presId="urn:microsoft.com/office/officeart/2008/layout/NameandTitleOrganizationalChart"/>
    <dgm:cxn modelId="{9BC7F85D-C040-C44E-9703-19DB6757CCA1}" type="presParOf" srcId="{0B57B521-7601-8749-91C2-1C2D24BCAF27}" destId="{EC5D4BEB-8001-2249-8E4A-68D3E0018B61}" srcOrd="2" destOrd="0" presId="urn:microsoft.com/office/officeart/2008/layout/NameandTitleOrganizationalChart"/>
    <dgm:cxn modelId="{AE977575-C070-F949-88B7-B7BAB1F2C08E}" type="presParOf" srcId="{1F92395B-5B5B-9142-8FD0-0FF2D28F47E5}" destId="{1C453ABA-1E26-7B49-A195-AF1DF102D74C}" srcOrd="1" destOrd="0" presId="urn:microsoft.com/office/officeart/2008/layout/NameandTitleOrganizationalChart"/>
    <dgm:cxn modelId="{8F30EB10-57F5-6246-A7E5-B8AC5A29A77A}" type="presParOf" srcId="{1F92395B-5B5B-9142-8FD0-0FF2D28F47E5}" destId="{C9B59FCB-A3D9-814C-A633-DDAF285D8FA5}" srcOrd="2" destOrd="0" presId="urn:microsoft.com/office/officeart/2008/layout/NameandTitleOrganizationalChart"/>
    <dgm:cxn modelId="{75A259F7-2F57-6F47-90D1-98082250E6DB}" type="presParOf" srcId="{C9B59FCB-A3D9-814C-A633-DDAF285D8FA5}" destId="{E0CBE323-C4E7-9040-A830-FA37CDCA9F67}" srcOrd="0" destOrd="0" presId="urn:microsoft.com/office/officeart/2008/layout/NameandTitleOrganizationalChart"/>
    <dgm:cxn modelId="{180F0732-5F81-B142-813D-46C4E2063017}" type="presParOf" srcId="{C9B59FCB-A3D9-814C-A633-DDAF285D8FA5}" destId="{BE4A8749-0115-CC4A-B8D8-830A04616B5D}" srcOrd="1" destOrd="0" presId="urn:microsoft.com/office/officeart/2008/layout/NameandTitleOrganizationalChart"/>
    <dgm:cxn modelId="{127B65BF-32F1-D14E-A334-6F282CC84748}" type="presParOf" srcId="{BE4A8749-0115-CC4A-B8D8-830A04616B5D}" destId="{194479E2-3782-2A43-8859-FA6C6E698264}" srcOrd="0" destOrd="0" presId="urn:microsoft.com/office/officeart/2008/layout/NameandTitleOrganizationalChart"/>
    <dgm:cxn modelId="{62E7D873-014F-8647-B6BD-E0652B5563EA}" type="presParOf" srcId="{194479E2-3782-2A43-8859-FA6C6E698264}" destId="{7A591C13-FA22-7B44-BE77-DEBEAF0CC96F}" srcOrd="0" destOrd="0" presId="urn:microsoft.com/office/officeart/2008/layout/NameandTitleOrganizationalChart"/>
    <dgm:cxn modelId="{C9FCB4FE-3BE0-314E-A1A5-E7075B8AE080}" type="presParOf" srcId="{194479E2-3782-2A43-8859-FA6C6E698264}" destId="{A5DF6FD1-1551-0648-9B31-876358A59CCA}" srcOrd="1" destOrd="0" presId="urn:microsoft.com/office/officeart/2008/layout/NameandTitleOrganizationalChart"/>
    <dgm:cxn modelId="{60F1298C-792B-3445-9E92-0B2F91CAB321}" type="presParOf" srcId="{194479E2-3782-2A43-8859-FA6C6E698264}" destId="{9E5A8209-DB6F-024E-99C2-DD1D34350927}" srcOrd="2" destOrd="0" presId="urn:microsoft.com/office/officeart/2008/layout/NameandTitleOrganizationalChart"/>
    <dgm:cxn modelId="{C974BA48-54BF-6C4D-B4D6-5C8266EA7BF9}" type="presParOf" srcId="{BE4A8749-0115-CC4A-B8D8-830A04616B5D}" destId="{457E2744-A964-BD4B-AE20-BD7563D631AD}" srcOrd="1" destOrd="0" presId="urn:microsoft.com/office/officeart/2008/layout/NameandTitleOrganizationalChart"/>
    <dgm:cxn modelId="{A04BCB29-AA93-3246-9E7E-19D3353373CD}" type="presParOf" srcId="{BE4A8749-0115-CC4A-B8D8-830A04616B5D}" destId="{B112D387-2C3E-4447-82A4-A74B5729D1A9}" srcOrd="2" destOrd="0" presId="urn:microsoft.com/office/officeart/2008/layout/NameandTitleOrganizationalChart"/>
    <dgm:cxn modelId="{E4CDDA42-9545-5D40-9124-10BF7AE50A1A}" type="presParOf" srcId="{CA33294E-87E3-4872-B9C1-902FE22F8122}" destId="{453F4881-0E40-0847-8A6D-A447980CF0DC}" srcOrd="2" destOrd="0" presId="urn:microsoft.com/office/officeart/2008/layout/NameandTitleOrganizationalChart"/>
    <dgm:cxn modelId="{76495B11-F7DB-BD42-B79A-04CB37534E9E}" type="presParOf" srcId="{CA33294E-87E3-4872-B9C1-902FE22F8122}" destId="{867A1E46-9733-3B47-9E00-62F78C579848}" srcOrd="3" destOrd="0" presId="urn:microsoft.com/office/officeart/2008/layout/NameandTitleOrganizationalChart"/>
    <dgm:cxn modelId="{51AF53AD-9828-F941-BA0E-13038C75680D}" type="presParOf" srcId="{867A1E46-9733-3B47-9E00-62F78C579848}" destId="{C4E502CB-2EE7-D348-8244-E4AB995C1662}" srcOrd="0" destOrd="0" presId="urn:microsoft.com/office/officeart/2008/layout/NameandTitleOrganizationalChart"/>
    <dgm:cxn modelId="{ED16B82D-09FE-8545-8B03-A0E7C4A0C2AB}" type="presParOf" srcId="{C4E502CB-2EE7-D348-8244-E4AB995C1662}" destId="{58BC252E-A908-1749-9B51-191E7B222989}" srcOrd="0" destOrd="0" presId="urn:microsoft.com/office/officeart/2008/layout/NameandTitleOrganizationalChart"/>
    <dgm:cxn modelId="{1EF2C765-8DC1-8948-BDCB-E04C27F0B742}" type="presParOf" srcId="{C4E502CB-2EE7-D348-8244-E4AB995C1662}" destId="{D7490AF9-369F-E54B-9AFD-5C2192DC2F5A}" srcOrd="1" destOrd="0" presId="urn:microsoft.com/office/officeart/2008/layout/NameandTitleOrganizationalChart"/>
    <dgm:cxn modelId="{845084EB-5876-B849-B371-99A50B22751D}" type="presParOf" srcId="{C4E502CB-2EE7-D348-8244-E4AB995C1662}" destId="{40D5F1AA-1282-B343-AEAB-C2BDDD0A2309}" srcOrd="2" destOrd="0" presId="urn:microsoft.com/office/officeart/2008/layout/NameandTitleOrganizationalChart"/>
    <dgm:cxn modelId="{2B634A85-742D-1944-8F3B-1B69F14A4807}" type="presParOf" srcId="{867A1E46-9733-3B47-9E00-62F78C579848}" destId="{56B7E616-D34E-AC43-8845-2126C90DEFE5}" srcOrd="1" destOrd="0" presId="urn:microsoft.com/office/officeart/2008/layout/NameandTitleOrganizationalChart"/>
    <dgm:cxn modelId="{953EA734-746B-F44A-9952-B6F8E6B3AA29}" type="presParOf" srcId="{867A1E46-9733-3B47-9E00-62F78C579848}" destId="{7CAE6AE9-3B00-6049-B7FD-7DEA512AEEF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F4881-0E40-0847-8A6D-A447980CF0DC}">
      <dsp:nvSpPr>
        <dsp:cNvPr id="0" name=""/>
        <dsp:cNvSpPr/>
      </dsp:nvSpPr>
      <dsp:spPr>
        <a:xfrm>
          <a:off x="2016292" y="1349014"/>
          <a:ext cx="172254" cy="562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746"/>
              </a:lnTo>
              <a:lnTo>
                <a:pt x="172254" y="56274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CBE323-C4E7-9040-A830-FA37CDCA9F67}">
      <dsp:nvSpPr>
        <dsp:cNvPr id="0" name=""/>
        <dsp:cNvSpPr/>
      </dsp:nvSpPr>
      <dsp:spPr>
        <a:xfrm>
          <a:off x="1167553" y="2172828"/>
          <a:ext cx="172254" cy="562746"/>
        </a:xfrm>
        <a:custGeom>
          <a:avLst/>
          <a:gdLst/>
          <a:ahLst/>
          <a:cxnLst/>
          <a:rect l="0" t="0" r="0" b="0"/>
          <a:pathLst>
            <a:path>
              <a:moveTo>
                <a:pt x="172254" y="0"/>
              </a:moveTo>
              <a:lnTo>
                <a:pt x="172254" y="562746"/>
              </a:lnTo>
              <a:lnTo>
                <a:pt x="0" y="56274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488F1-ACB1-A14C-84E1-DE9FD6CB8EF1}">
      <dsp:nvSpPr>
        <dsp:cNvPr id="0" name=""/>
        <dsp:cNvSpPr/>
      </dsp:nvSpPr>
      <dsp:spPr>
        <a:xfrm>
          <a:off x="1844038" y="1349014"/>
          <a:ext cx="172254" cy="562746"/>
        </a:xfrm>
        <a:custGeom>
          <a:avLst/>
          <a:gdLst/>
          <a:ahLst/>
          <a:cxnLst/>
          <a:rect l="0" t="0" r="0" b="0"/>
          <a:pathLst>
            <a:path>
              <a:moveTo>
                <a:pt x="172254" y="0"/>
              </a:moveTo>
              <a:lnTo>
                <a:pt x="172254" y="562746"/>
              </a:lnTo>
              <a:lnTo>
                <a:pt x="0" y="56274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2B668-B2F6-46BD-BEC3-FFBCFA25567C}">
      <dsp:nvSpPr>
        <dsp:cNvPr id="0" name=""/>
        <dsp:cNvSpPr/>
      </dsp:nvSpPr>
      <dsp:spPr>
        <a:xfrm>
          <a:off x="2520522" y="525200"/>
          <a:ext cx="848738" cy="562746"/>
        </a:xfrm>
        <a:custGeom>
          <a:avLst/>
          <a:gdLst/>
          <a:ahLst/>
          <a:cxnLst/>
          <a:rect l="0" t="0" r="0" b="0"/>
          <a:pathLst>
            <a:path>
              <a:moveTo>
                <a:pt x="848738" y="0"/>
              </a:moveTo>
              <a:lnTo>
                <a:pt x="848738" y="562746"/>
              </a:lnTo>
              <a:lnTo>
                <a:pt x="0" y="56274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5A6BFE-B9B3-4035-8E9D-09E06E9B346D}">
      <dsp:nvSpPr>
        <dsp:cNvPr id="0" name=""/>
        <dsp:cNvSpPr/>
      </dsp:nvSpPr>
      <dsp:spPr>
        <a:xfrm>
          <a:off x="3369261" y="525200"/>
          <a:ext cx="1352968" cy="2773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1288"/>
              </a:lnTo>
              <a:lnTo>
                <a:pt x="1352968" y="2651288"/>
              </a:lnTo>
              <a:lnTo>
                <a:pt x="1352968" y="277312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30AF5-5616-4523-ADC0-C6221FF08851}">
      <dsp:nvSpPr>
        <dsp:cNvPr id="0" name=""/>
        <dsp:cNvSpPr/>
      </dsp:nvSpPr>
      <dsp:spPr>
        <a:xfrm>
          <a:off x="3323541" y="525200"/>
          <a:ext cx="91440" cy="27731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12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CF3BC-04FC-4B42-B06C-836C46A2C79D}">
      <dsp:nvSpPr>
        <dsp:cNvPr id="0" name=""/>
        <dsp:cNvSpPr/>
      </dsp:nvSpPr>
      <dsp:spPr>
        <a:xfrm>
          <a:off x="1612908" y="3820456"/>
          <a:ext cx="176480" cy="562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746"/>
              </a:lnTo>
              <a:lnTo>
                <a:pt x="176480" y="56274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F05C3-9403-4B74-A624-6C41FE2C7B25}">
      <dsp:nvSpPr>
        <dsp:cNvPr id="0" name=""/>
        <dsp:cNvSpPr/>
      </dsp:nvSpPr>
      <dsp:spPr>
        <a:xfrm>
          <a:off x="2016292" y="525200"/>
          <a:ext cx="1352968" cy="2773120"/>
        </a:xfrm>
        <a:custGeom>
          <a:avLst/>
          <a:gdLst/>
          <a:ahLst/>
          <a:cxnLst/>
          <a:rect l="0" t="0" r="0" b="0"/>
          <a:pathLst>
            <a:path>
              <a:moveTo>
                <a:pt x="1352968" y="0"/>
              </a:moveTo>
              <a:lnTo>
                <a:pt x="1352968" y="2651288"/>
              </a:lnTo>
              <a:lnTo>
                <a:pt x="0" y="2651288"/>
              </a:lnTo>
              <a:lnTo>
                <a:pt x="0" y="277312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A0ECED-51C5-45AB-96D4-9A71BBC5F7FF}">
      <dsp:nvSpPr>
        <dsp:cNvPr id="0" name=""/>
        <dsp:cNvSpPr/>
      </dsp:nvSpPr>
      <dsp:spPr>
        <a:xfrm>
          <a:off x="2865031" y="3064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Drew Ellison</a:t>
          </a:r>
        </a:p>
      </dsp:txBody>
      <dsp:txXfrm>
        <a:off x="2865031" y="3064"/>
        <a:ext cx="1008459" cy="522135"/>
      </dsp:txXfrm>
    </dsp:sp>
    <dsp:sp modelId="{CF9C253A-1F95-474F-9A0C-FDA13ACE043B}">
      <dsp:nvSpPr>
        <dsp:cNvPr id="0" name=""/>
        <dsp:cNvSpPr/>
      </dsp:nvSpPr>
      <dsp:spPr>
        <a:xfrm>
          <a:off x="3066723" y="409170"/>
          <a:ext cx="907613" cy="17404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Project Manager</a:t>
          </a:r>
        </a:p>
      </dsp:txBody>
      <dsp:txXfrm>
        <a:off x="3066723" y="409170"/>
        <a:ext cx="907613" cy="174045"/>
      </dsp:txXfrm>
    </dsp:sp>
    <dsp:sp modelId="{87101CCC-E78A-496A-85C4-7BA4A0163253}">
      <dsp:nvSpPr>
        <dsp:cNvPr id="0" name=""/>
        <dsp:cNvSpPr/>
      </dsp:nvSpPr>
      <dsp:spPr>
        <a:xfrm>
          <a:off x="1512063" y="3298320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Steve McGuire</a:t>
          </a:r>
        </a:p>
      </dsp:txBody>
      <dsp:txXfrm>
        <a:off x="1512063" y="3298320"/>
        <a:ext cx="1008459" cy="522135"/>
      </dsp:txXfrm>
    </dsp:sp>
    <dsp:sp modelId="{6547CA21-FBA9-4706-B83F-D8F052F71874}">
      <dsp:nvSpPr>
        <dsp:cNvPr id="0" name=""/>
        <dsp:cNvSpPr/>
      </dsp:nvSpPr>
      <dsp:spPr>
        <a:xfrm>
          <a:off x="1713754" y="3704425"/>
          <a:ext cx="907613" cy="17404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PerceptionLead</a:t>
          </a:r>
        </a:p>
      </dsp:txBody>
      <dsp:txXfrm>
        <a:off x="1713754" y="3704425"/>
        <a:ext cx="907613" cy="174045"/>
      </dsp:txXfrm>
    </dsp:sp>
    <dsp:sp modelId="{7D7BF894-0484-F44B-BF62-6EF70A314EC7}">
      <dsp:nvSpPr>
        <dsp:cNvPr id="0" name=""/>
        <dsp:cNvSpPr/>
      </dsp:nvSpPr>
      <dsp:spPr>
        <a:xfrm>
          <a:off x="1789389" y="4122134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Taylor Dean</a:t>
          </a:r>
        </a:p>
      </dsp:txBody>
      <dsp:txXfrm>
        <a:off x="1789389" y="4122134"/>
        <a:ext cx="1008459" cy="522135"/>
      </dsp:txXfrm>
    </dsp:sp>
    <dsp:sp modelId="{5605632F-5833-C445-B5CB-F3F362BCFA66}">
      <dsp:nvSpPr>
        <dsp:cNvPr id="0" name=""/>
        <dsp:cNvSpPr/>
      </dsp:nvSpPr>
      <dsp:spPr>
        <a:xfrm>
          <a:off x="1991081" y="4528239"/>
          <a:ext cx="907613" cy="17404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Perception Team</a:t>
          </a:r>
        </a:p>
      </dsp:txBody>
      <dsp:txXfrm>
        <a:off x="1991081" y="4528239"/>
        <a:ext cx="907613" cy="174045"/>
      </dsp:txXfrm>
    </dsp:sp>
    <dsp:sp modelId="{45AA9055-A87F-425E-8301-164B745C8816}">
      <dsp:nvSpPr>
        <dsp:cNvPr id="0" name=""/>
        <dsp:cNvSpPr/>
      </dsp:nvSpPr>
      <dsp:spPr>
        <a:xfrm>
          <a:off x="2865031" y="3298320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Ed Meletyan</a:t>
          </a:r>
        </a:p>
      </dsp:txBody>
      <dsp:txXfrm>
        <a:off x="2865031" y="3298320"/>
        <a:ext cx="1008459" cy="522135"/>
      </dsp:txXfrm>
    </dsp:sp>
    <dsp:sp modelId="{743A18E6-9028-4850-903E-6F4A133846C5}">
      <dsp:nvSpPr>
        <dsp:cNvPr id="0" name=""/>
        <dsp:cNvSpPr/>
      </dsp:nvSpPr>
      <dsp:spPr>
        <a:xfrm>
          <a:off x="3066723" y="3704425"/>
          <a:ext cx="907613" cy="17404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Simulation Lead</a:t>
          </a:r>
        </a:p>
      </dsp:txBody>
      <dsp:txXfrm>
        <a:off x="3066723" y="3704425"/>
        <a:ext cx="907613" cy="174045"/>
      </dsp:txXfrm>
    </dsp:sp>
    <dsp:sp modelId="{D7D7182C-3F86-43B4-922D-928F53C24ED0}">
      <dsp:nvSpPr>
        <dsp:cNvPr id="0" name=""/>
        <dsp:cNvSpPr/>
      </dsp:nvSpPr>
      <dsp:spPr>
        <a:xfrm>
          <a:off x="4218000" y="3298320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Bryce Hill</a:t>
          </a:r>
        </a:p>
      </dsp:txBody>
      <dsp:txXfrm>
        <a:off x="4218000" y="3298320"/>
        <a:ext cx="1008459" cy="522135"/>
      </dsp:txXfrm>
    </dsp:sp>
    <dsp:sp modelId="{14F8D027-82C9-43FA-879A-D6202F290735}">
      <dsp:nvSpPr>
        <dsp:cNvPr id="0" name=""/>
        <dsp:cNvSpPr/>
      </dsp:nvSpPr>
      <dsp:spPr>
        <a:xfrm>
          <a:off x="4419692" y="3704425"/>
          <a:ext cx="907613" cy="17404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PlanningLead</a:t>
          </a:r>
        </a:p>
      </dsp:txBody>
      <dsp:txXfrm>
        <a:off x="4419692" y="3704425"/>
        <a:ext cx="907613" cy="174045"/>
      </dsp:txXfrm>
    </dsp:sp>
    <dsp:sp modelId="{79F0CA5A-AAB8-4E1B-AF57-520CF98EEC73}">
      <dsp:nvSpPr>
        <dsp:cNvPr id="0" name=""/>
        <dsp:cNvSpPr/>
      </dsp:nvSpPr>
      <dsp:spPr>
        <a:xfrm>
          <a:off x="1512063" y="826878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Austin Anderson</a:t>
          </a:r>
        </a:p>
      </dsp:txBody>
      <dsp:txXfrm>
        <a:off x="1512063" y="826878"/>
        <a:ext cx="1008459" cy="522135"/>
      </dsp:txXfrm>
    </dsp:sp>
    <dsp:sp modelId="{4FFDF7C2-FB36-4E3B-A177-C531F54BCE44}">
      <dsp:nvSpPr>
        <dsp:cNvPr id="0" name=""/>
        <dsp:cNvSpPr/>
      </dsp:nvSpPr>
      <dsp:spPr>
        <a:xfrm>
          <a:off x="1713754" y="1232984"/>
          <a:ext cx="907613" cy="17404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/>
            <a:t>Systems Engineer</a:t>
          </a:r>
        </a:p>
      </dsp:txBody>
      <dsp:txXfrm>
        <a:off x="1713754" y="1232984"/>
        <a:ext cx="907613" cy="174045"/>
      </dsp:txXfrm>
    </dsp:sp>
    <dsp:sp modelId="{CCE2CB15-7E85-674C-B946-87B082BFE24F}">
      <dsp:nvSpPr>
        <dsp:cNvPr id="0" name=""/>
        <dsp:cNvSpPr/>
      </dsp:nvSpPr>
      <dsp:spPr>
        <a:xfrm>
          <a:off x="835578" y="1650692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Tyler Clayton</a:t>
          </a:r>
        </a:p>
      </dsp:txBody>
      <dsp:txXfrm>
        <a:off x="835578" y="1650692"/>
        <a:ext cx="1008459" cy="522135"/>
      </dsp:txXfrm>
    </dsp:sp>
    <dsp:sp modelId="{DA2FFDF9-FBE6-E642-956E-E7AF8CD0C471}">
      <dsp:nvSpPr>
        <dsp:cNvPr id="0" name=""/>
        <dsp:cNvSpPr/>
      </dsp:nvSpPr>
      <dsp:spPr>
        <a:xfrm>
          <a:off x="1037270" y="2056798"/>
          <a:ext cx="907613" cy="17404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Hardware Lead</a:t>
          </a:r>
        </a:p>
      </dsp:txBody>
      <dsp:txXfrm>
        <a:off x="1037270" y="2056798"/>
        <a:ext cx="907613" cy="174045"/>
      </dsp:txXfrm>
    </dsp:sp>
    <dsp:sp modelId="{7A591C13-FA22-7B44-BE77-DEBEAF0CC96F}">
      <dsp:nvSpPr>
        <dsp:cNvPr id="0" name=""/>
        <dsp:cNvSpPr/>
      </dsp:nvSpPr>
      <dsp:spPr>
        <a:xfrm>
          <a:off x="159094" y="2474506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Prashant Ganesh</a:t>
          </a:r>
        </a:p>
      </dsp:txBody>
      <dsp:txXfrm>
        <a:off x="159094" y="2474506"/>
        <a:ext cx="1008459" cy="522135"/>
      </dsp:txXfrm>
    </dsp:sp>
    <dsp:sp modelId="{A5DF6FD1-1551-0648-9B31-876358A59CCA}">
      <dsp:nvSpPr>
        <dsp:cNvPr id="0" name=""/>
        <dsp:cNvSpPr/>
      </dsp:nvSpPr>
      <dsp:spPr>
        <a:xfrm>
          <a:off x="360786" y="2880612"/>
          <a:ext cx="907613" cy="17404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Hardware Team</a:t>
          </a:r>
        </a:p>
      </dsp:txBody>
      <dsp:txXfrm>
        <a:off x="360786" y="2880612"/>
        <a:ext cx="907613" cy="174045"/>
      </dsp:txXfrm>
    </dsp:sp>
    <dsp:sp modelId="{58BC252E-A908-1749-9B51-191E7B222989}">
      <dsp:nvSpPr>
        <dsp:cNvPr id="0" name=""/>
        <dsp:cNvSpPr/>
      </dsp:nvSpPr>
      <dsp:spPr>
        <a:xfrm>
          <a:off x="2188547" y="1650692"/>
          <a:ext cx="1008459" cy="522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7367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Matt Busby</a:t>
          </a:r>
        </a:p>
      </dsp:txBody>
      <dsp:txXfrm>
        <a:off x="2188547" y="1650692"/>
        <a:ext cx="1008459" cy="522135"/>
      </dsp:txXfrm>
    </dsp:sp>
    <dsp:sp modelId="{D7490AF9-369F-E54B-9AFD-5C2192DC2F5A}">
      <dsp:nvSpPr>
        <dsp:cNvPr id="0" name=""/>
        <dsp:cNvSpPr/>
      </dsp:nvSpPr>
      <dsp:spPr>
        <a:xfrm>
          <a:off x="2390239" y="2056798"/>
          <a:ext cx="907613" cy="174045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Test Lead </a:t>
          </a:r>
        </a:p>
      </dsp:txBody>
      <dsp:txXfrm>
        <a:off x="2390239" y="2056798"/>
        <a:ext cx="907613" cy="174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D0C4-2CB4-EB4A-8ED5-B07B6D9A3674}" type="datetimeFigureOut">
              <a:rPr lang="en-US" smtClean="0"/>
              <a:t>12/8/15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4CE91-06A9-754D-B32F-89866DAC6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3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options</a:t>
            </a:r>
            <a:r>
              <a:rPr lang="en-US" baseline="0" dirty="0" smtClean="0"/>
              <a:t> for both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E492-03DB-4367-B00B-DDA0F61F69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82A0D-6C01-4104-BF82-D68F228779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0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r>
              <a:rPr lang="en-US" baseline="0" dirty="0" smtClean="0"/>
              <a:t> of 2opt?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82A0D-6C01-4104-BF82-D68F228779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9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Fell behind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Spent more time designing system then planned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Designs changed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Component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Candara" panose="020E0502030303020204" pitchFamily="34" charset="0"/>
            </a:endParaRPr>
          </a:p>
          <a:p>
            <a:r>
              <a:rPr lang="en-US" dirty="0" smtClean="0"/>
              <a:t>Talk</a:t>
            </a:r>
            <a:r>
              <a:rPr lang="en-US" baseline="0" dirty="0" smtClean="0"/>
              <a:t> about the most important test from this semester, and the two most important tests for next semester.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B1B57-3C59-4850-8FA7-F13FDE95062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5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ndara" panose="020E0502030303020204" pitchFamily="34" charset="0"/>
              </a:rPr>
              <a:t>Designed for this semester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ndara" panose="020E0502030303020204" pitchFamily="34" charset="0"/>
              </a:rPr>
              <a:t>Pushed back to next semester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ndara" panose="020E0502030303020204" pitchFamily="34" charset="0"/>
              </a:rPr>
              <a:t>Showcase functionality of the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ndara" panose="020E0502030303020204" pitchFamily="34" charset="0"/>
              </a:rPr>
              <a:t>Performed in Fleming lab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B1B57-3C59-4850-8FA7-F13FDE95062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6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Incomplete Matlab algorithmi</a:t>
            </a:r>
            <a:r>
              <a:rPr lang="en-US" baseline="0" dirty="0" smtClean="0"/>
              <a:t>c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5E492-03DB-4367-B00B-DDA0F61F69A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7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82A0D-6C01-4104-BF82-D68F2287792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2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0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93F1D-56DB-E44D-9849-55B52730CCEA}" type="datetimeFigureOut">
              <a:rPr lang="en-US" smtClean="0"/>
              <a:t>12/8/15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microsoft.com/office/2007/relationships/hdphoto" Target="../media/hdphoto15.wdp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e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microsoft.com/office/2007/relationships/hdphoto" Target="../media/hdphoto2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2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2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6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microsoft.com/office/2007/relationships/hdphoto" Target="../media/hdphoto2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0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7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3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jp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microsoft.com/office/2007/relationships/hdphoto" Target="../media/hdphoto3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3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36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37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37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jpg"/><Relationship Id="rId5" Type="http://schemas.openxmlformats.org/officeDocument/2006/relationships/image" Target="../media/image6.tmp"/><Relationship Id="rId6" Type="http://schemas.openxmlformats.org/officeDocument/2006/relationships/image" Target="../media/image7.tmp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37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38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iki.ros.org/stereo_image_proc/Tutorials/ChoosingGoodStereoParameters" TargetMode="External"/><Relationship Id="rId3" Type="http://schemas.openxmlformats.org/officeDocument/2006/relationships/hyperlink" Target="http://www.sekidorc.com/pdf/Guidance_UserManual_en_v1.2_150803.pdf" TargetMode="External"/><Relationship Id="rId4" Type="http://schemas.openxmlformats.org/officeDocument/2006/relationships/hyperlink" Target="http://www.hobbyking.com/hobbyking/store/__61487__AlienCopter_Bee_full_Carbon_KIT_W_Clean_and_Dirty_System_and_PDB_W_BEC.html" TargetMode="External"/><Relationship Id="rId5" Type="http://schemas.openxmlformats.org/officeDocument/2006/relationships/hyperlink" Target="http://www.hobbyking.com/hobbyking/store/__19626__FrSky_TFR4_4ch_2_4Ghz_Surface_Air_Receiver_FASST_Compatible.html" TargetMode="External"/><Relationship Id="rId6" Type="http://schemas.openxmlformats.org/officeDocument/2006/relationships/hyperlink" Target="http://www.hardkernel.com/main/products/prdt_info.php" TargetMode="External"/><Relationship Id="rId7" Type="http://schemas.openxmlformats.org/officeDocument/2006/relationships/hyperlink" Target="https://www.sparkfun.com/products/13233" TargetMode="External"/><Relationship Id="rId8" Type="http://schemas.openxmlformats.org/officeDocument/2006/relationships/hyperlink" Target="https://developer.dji.com/guidance/" TargetMode="External"/><Relationship Id="rId9" Type="http://schemas.openxmlformats.org/officeDocument/2006/relationships/hyperlink" Target="https://www.asus.com/3D-Sensor/Xtion_PRO/" TargetMode="External"/><Relationship Id="rId10" Type="http://schemas.openxmlformats.org/officeDocument/2006/relationships/hyperlink" Target="https://store.3drobotics.com/products/3dr-pixhawk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microsoft.com/office/2007/relationships/hdphoto" Target="../media/hdphoto40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43.wdp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824" y="2330531"/>
            <a:ext cx="492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Critical </a:t>
            </a:r>
            <a:r>
              <a:rPr lang="en-US" sz="3200" b="1" dirty="0">
                <a:latin typeface="Candara"/>
                <a:cs typeface="Candara"/>
              </a:rPr>
              <a:t>Design Review</a:t>
            </a:r>
          </a:p>
          <a:p>
            <a:pPr algn="ctr"/>
            <a:endParaRPr lang="en-US" sz="1000" dirty="0" smtClean="0">
              <a:latin typeface="Candara"/>
              <a:cs typeface="Candara"/>
            </a:endParaRPr>
          </a:p>
          <a:p>
            <a:pPr algn="ctr"/>
            <a:r>
              <a:rPr lang="en-US" sz="2400" dirty="0" smtClean="0">
                <a:latin typeface="Candara"/>
                <a:cs typeface="Candara"/>
              </a:rPr>
              <a:t>December 9</a:t>
            </a:r>
            <a:r>
              <a:rPr lang="en-US" sz="2400" baseline="30000" dirty="0" smtClean="0">
                <a:latin typeface="Candara"/>
                <a:cs typeface="Candara"/>
              </a:rPr>
              <a:t>th</a:t>
            </a:r>
            <a:r>
              <a:rPr lang="en-US" sz="2400" dirty="0" smtClean="0">
                <a:latin typeface="Candara"/>
                <a:cs typeface="Candara"/>
              </a:rPr>
              <a:t>, 2015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/>
          <p:cNvGrpSpPr/>
          <p:nvPr/>
        </p:nvGrpSpPr>
        <p:grpSpPr>
          <a:xfrm>
            <a:off x="458418" y="1515507"/>
            <a:ext cx="4297677" cy="2795003"/>
            <a:chOff x="154586" y="1637097"/>
            <a:chExt cx="3909100" cy="2542291"/>
          </a:xfrm>
        </p:grpSpPr>
        <p:grpSp>
          <p:nvGrpSpPr>
            <p:cNvPr id="28" name="Group 27"/>
            <p:cNvGrpSpPr/>
            <p:nvPr/>
          </p:nvGrpSpPr>
          <p:grpSpPr>
            <a:xfrm>
              <a:off x="268596" y="1637097"/>
              <a:ext cx="3526494" cy="1794435"/>
              <a:chOff x="59420" y="-349915"/>
              <a:chExt cx="6162871" cy="3135939"/>
            </a:xfrm>
          </p:grpSpPr>
          <p:sp>
            <p:nvSpPr>
              <p:cNvPr id="15" name="Diamond 14"/>
              <p:cNvSpPr/>
              <p:nvPr/>
            </p:nvSpPr>
            <p:spPr>
              <a:xfrm>
                <a:off x="2791846" y="187825"/>
                <a:ext cx="711200" cy="711200"/>
              </a:xfrm>
              <a:prstGeom prst="diamond">
                <a:avLst/>
              </a:pr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59420" y="826947"/>
                <a:ext cx="2963293" cy="1959077"/>
              </a:xfrm>
              <a:custGeom>
                <a:avLst/>
                <a:gdLst>
                  <a:gd name="connsiteX0" fmla="*/ 1959120 w 2963293"/>
                  <a:gd name="connsiteY0" fmla="*/ 0 h 1959077"/>
                  <a:gd name="connsiteX1" fmla="*/ 0 w 2963293"/>
                  <a:gd name="connsiteY1" fmla="*/ 1959077 h 1959077"/>
                  <a:gd name="connsiteX2" fmla="*/ 2963293 w 2963293"/>
                  <a:gd name="connsiteY2" fmla="*/ 1949232 h 1959077"/>
                  <a:gd name="connsiteX3" fmla="*/ 2953448 w 2963293"/>
                  <a:gd name="connsiteY3" fmla="*/ 945082 h 1959077"/>
                  <a:gd name="connsiteX4" fmla="*/ 1959120 w 2963293"/>
                  <a:gd name="connsiteY4" fmla="*/ 0 h 195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3293" h="1959077">
                    <a:moveTo>
                      <a:pt x="1959120" y="0"/>
                    </a:moveTo>
                    <a:lnTo>
                      <a:pt x="0" y="1959077"/>
                    </a:lnTo>
                    <a:lnTo>
                      <a:pt x="2963293" y="1949232"/>
                    </a:lnTo>
                    <a:cubicBezTo>
                      <a:pt x="2960011" y="1614515"/>
                      <a:pt x="2956730" y="1279799"/>
                      <a:pt x="2953448" y="945082"/>
                    </a:cubicBezTo>
                    <a:lnTo>
                      <a:pt x="1959120" y="0"/>
                    </a:lnTo>
                    <a:close/>
                  </a:path>
                </a:pathLst>
              </a:cu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58998" y="826947"/>
                <a:ext cx="2963293" cy="1959077"/>
              </a:xfrm>
              <a:custGeom>
                <a:avLst/>
                <a:gdLst>
                  <a:gd name="connsiteX0" fmla="*/ 1959120 w 2963293"/>
                  <a:gd name="connsiteY0" fmla="*/ 0 h 1959077"/>
                  <a:gd name="connsiteX1" fmla="*/ 0 w 2963293"/>
                  <a:gd name="connsiteY1" fmla="*/ 1959077 h 1959077"/>
                  <a:gd name="connsiteX2" fmla="*/ 2963293 w 2963293"/>
                  <a:gd name="connsiteY2" fmla="*/ 1949232 h 1959077"/>
                  <a:gd name="connsiteX3" fmla="*/ 2953448 w 2963293"/>
                  <a:gd name="connsiteY3" fmla="*/ 945082 h 1959077"/>
                  <a:gd name="connsiteX4" fmla="*/ 1959120 w 2963293"/>
                  <a:gd name="connsiteY4" fmla="*/ 0 h 195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3293" h="1959077">
                    <a:moveTo>
                      <a:pt x="1959120" y="0"/>
                    </a:moveTo>
                    <a:lnTo>
                      <a:pt x="0" y="1959077"/>
                    </a:lnTo>
                    <a:lnTo>
                      <a:pt x="2963293" y="1949232"/>
                    </a:lnTo>
                    <a:cubicBezTo>
                      <a:pt x="2960011" y="1614515"/>
                      <a:pt x="2956730" y="1279799"/>
                      <a:pt x="2953448" y="945082"/>
                    </a:cubicBezTo>
                    <a:lnTo>
                      <a:pt x="1959120" y="0"/>
                    </a:lnTo>
                    <a:close/>
                  </a:path>
                </a:pathLst>
              </a:cu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3147446" y="-104873"/>
                <a:ext cx="3103" cy="330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6200000" flipH="1" flipV="1">
                <a:off x="3638785" y="369256"/>
                <a:ext cx="6046" cy="330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3154964" y="868787"/>
                <a:ext cx="3103" cy="330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6200000" flipH="1" flipV="1">
                <a:off x="2645772" y="375302"/>
                <a:ext cx="6046" cy="330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3030399" y="-349915"/>
                <a:ext cx="245533" cy="245533"/>
              </a:xfrm>
              <a:prstGeom prst="ellipse">
                <a:avLst/>
              </a:pr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38162" y="420658"/>
                <a:ext cx="245533" cy="245533"/>
              </a:xfrm>
              <a:prstGeom prst="ellipse">
                <a:avLst/>
              </a:pr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030399" y="1198987"/>
                <a:ext cx="245533" cy="245533"/>
              </a:xfrm>
              <a:prstGeom prst="ellipse">
                <a:avLst/>
              </a:pr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42136" y="408565"/>
                <a:ext cx="245533" cy="245533"/>
              </a:xfrm>
              <a:prstGeom prst="ellipse">
                <a:avLst/>
              </a:prstGeom>
              <a:solidFill>
                <a:srgbClr val="00179E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54586" y="3442788"/>
              <a:ext cx="3909100" cy="7366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solidFill>
                    <a:schemeClr val="tx1"/>
                  </a:solidFill>
                  <a:latin typeface="Candara"/>
                  <a:cs typeface="Candara"/>
                </a:rPr>
                <a:t>F l y  N e t</a:t>
              </a:r>
              <a:endParaRPr lang="en-US" sz="5000" dirty="0">
                <a:solidFill>
                  <a:schemeClr val="tx1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797187" y="4515124"/>
            <a:ext cx="763407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31338" y="4783290"/>
            <a:ext cx="27720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Drew Ellison</a:t>
            </a:r>
          </a:p>
          <a:p>
            <a:r>
              <a:rPr lang="en-US" sz="2400" dirty="0" smtClean="0">
                <a:latin typeface="Candara"/>
                <a:cs typeface="Candara"/>
              </a:rPr>
              <a:t>Austin Anderson</a:t>
            </a:r>
          </a:p>
          <a:p>
            <a:r>
              <a:rPr lang="en-US" sz="2400" dirty="0" smtClean="0">
                <a:latin typeface="Candara"/>
                <a:cs typeface="Candara"/>
              </a:rPr>
              <a:t>Bryce Hill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27928" y="4783290"/>
            <a:ext cx="27720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Steve McGuire</a:t>
            </a:r>
          </a:p>
          <a:p>
            <a:r>
              <a:rPr lang="en-US" sz="2400" dirty="0" err="1" smtClean="0">
                <a:latin typeface="Candara"/>
                <a:cs typeface="Candara"/>
              </a:rPr>
              <a:t>Prashant</a:t>
            </a:r>
            <a:r>
              <a:rPr lang="en-US" sz="2400" dirty="0" smtClean="0">
                <a:latin typeface="Candara"/>
                <a:cs typeface="Candara"/>
              </a:rPr>
              <a:t> Ganesh</a:t>
            </a:r>
          </a:p>
          <a:p>
            <a:r>
              <a:rPr lang="en-US" sz="2400" dirty="0" smtClean="0">
                <a:latin typeface="Candara"/>
                <a:cs typeface="Candara"/>
              </a:rPr>
              <a:t>Ed </a:t>
            </a:r>
            <a:r>
              <a:rPr lang="en-US" sz="2400" dirty="0" err="1" smtClean="0">
                <a:latin typeface="Candara"/>
                <a:cs typeface="Candara"/>
              </a:rPr>
              <a:t>Meletyan</a:t>
            </a:r>
            <a:endParaRPr lang="en-US" sz="2400" dirty="0" smtClean="0">
              <a:latin typeface="Candara"/>
              <a:cs typeface="Candar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87648" y="4783290"/>
            <a:ext cx="277207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Tyler Clayton</a:t>
            </a:r>
          </a:p>
          <a:p>
            <a:r>
              <a:rPr lang="en-US" sz="2400" dirty="0" smtClean="0">
                <a:latin typeface="Candara"/>
                <a:cs typeface="Candara"/>
              </a:rPr>
              <a:t>Matt Busby</a:t>
            </a:r>
          </a:p>
          <a:p>
            <a:r>
              <a:rPr lang="en-US" sz="2400" dirty="0" smtClean="0">
                <a:latin typeface="Candara"/>
                <a:cs typeface="Candara"/>
              </a:rPr>
              <a:t>Taylor Dean</a:t>
            </a:r>
          </a:p>
        </p:txBody>
      </p:sp>
    </p:spTree>
    <p:extLst>
      <p:ext uri="{BB962C8B-B14F-4D97-AF65-F5344CB8AC3E}">
        <p14:creationId xmlns:p14="http://schemas.microsoft.com/office/powerpoint/2010/main" val="423010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84167"/>
              </p:ext>
            </p:extLst>
          </p:nvPr>
        </p:nvGraphicFramePr>
        <p:xfrm>
          <a:off x="1502228" y="1208314"/>
          <a:ext cx="6259285" cy="416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2577"/>
                <a:gridCol w="825155"/>
                <a:gridCol w="1791553"/>
              </a:tblGrid>
              <a:tr h="259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Component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Qty</a:t>
                      </a:r>
                      <a:endParaRPr lang="en-US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Mass (each) [g]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AlienCopter Bee Frame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303.0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Custom Landing Gear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22.5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Custom Propeller Guards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123.0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ODROID XU4 (w/ case and Wi-Fi dongle)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83.5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ODROID Expansion Shield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DJI Guidance Sensor (w/ mounting hardware)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470.4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Pixhawk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40.3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FliR Lepton LWIR Camera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FrSKY TFR4 Radio Receiver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8.7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Power Distribution Board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21.0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SunnySky V2216-12 II Motors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68.7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10x4.7 Propellers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20A ESC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Turnigy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Multistar</a:t>
                      </a:r>
                      <a:r>
                        <a:rPr lang="en-US" sz="1400" b="1" dirty="0">
                          <a:effectLst/>
                        </a:rPr>
                        <a:t> 4S 10.0 </a:t>
                      </a:r>
                      <a:r>
                        <a:rPr lang="en-US" sz="1400" b="1" dirty="0" err="1">
                          <a:effectLst/>
                        </a:rPr>
                        <a:t>LiPo</a:t>
                      </a:r>
                      <a:r>
                        <a:rPr lang="en-US" sz="1400" b="1" dirty="0">
                          <a:effectLst/>
                        </a:rPr>
                        <a:t> Battery Pack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815.8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Total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2365.3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Mass Budget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889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0968" y="1226902"/>
            <a:ext cx="8669280" cy="4919157"/>
            <a:chOff x="149812" y="633979"/>
            <a:chExt cx="8669280" cy="4919157"/>
          </a:xfrm>
        </p:grpSpPr>
        <p:sp>
          <p:nvSpPr>
            <p:cNvPr id="12" name="Rounded Rectangle 11"/>
            <p:cNvSpPr/>
            <p:nvPr/>
          </p:nvSpPr>
          <p:spPr>
            <a:xfrm>
              <a:off x="2028231" y="2752959"/>
              <a:ext cx="1431655" cy="49425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Pixhawk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387437" y="2192461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Guidance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512201" y="5027763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Motors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22" idx="1"/>
              <a:endCxn id="12" idx="3"/>
            </p:cNvCxnSpPr>
            <p:nvPr/>
          </p:nvCxnSpPr>
          <p:spPr>
            <a:xfrm flipH="1" flipV="1">
              <a:off x="3459886" y="3000089"/>
              <a:ext cx="2052315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228025" y="2224652"/>
              <a:ext cx="10262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14.8 V , .81 A</a:t>
              </a:r>
              <a:endParaRPr lang="en-US" sz="1200" b="1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512200" y="1647520"/>
              <a:ext cx="1431655" cy="52537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Battery (14.8V)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12201" y="3966068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ESC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028231" y="1647521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ODROID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028231" y="633979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FLiR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028230" y="3964199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Radio Receiver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512201" y="2737403"/>
              <a:ext cx="1431655" cy="5253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Power Distribution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>
              <a:endCxn id="13" idx="1"/>
            </p:cNvCxnSpPr>
            <p:nvPr/>
          </p:nvCxnSpPr>
          <p:spPr>
            <a:xfrm>
              <a:off x="6015369" y="2455148"/>
              <a:ext cx="1372068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2" idx="2"/>
              <a:endCxn id="18" idx="0"/>
            </p:cNvCxnSpPr>
            <p:nvPr/>
          </p:nvCxnSpPr>
          <p:spPr>
            <a:xfrm>
              <a:off x="6228029" y="3262776"/>
              <a:ext cx="0" cy="70329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8" idx="2"/>
              <a:endCxn id="14" idx="0"/>
            </p:cNvCxnSpPr>
            <p:nvPr/>
          </p:nvCxnSpPr>
          <p:spPr>
            <a:xfrm>
              <a:off x="6228029" y="4491441"/>
              <a:ext cx="0" cy="53632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21" idx="0"/>
            </p:cNvCxnSpPr>
            <p:nvPr/>
          </p:nvCxnSpPr>
          <p:spPr>
            <a:xfrm flipH="1">
              <a:off x="2744058" y="3247218"/>
              <a:ext cx="1" cy="71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0"/>
              <a:endCxn id="20" idx="2"/>
            </p:cNvCxnSpPr>
            <p:nvPr/>
          </p:nvCxnSpPr>
          <p:spPr>
            <a:xfrm flipV="1">
              <a:off x="2744059" y="1159352"/>
              <a:ext cx="0" cy="48816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2"/>
              <a:endCxn id="22" idx="0"/>
            </p:cNvCxnSpPr>
            <p:nvPr/>
          </p:nvCxnSpPr>
          <p:spPr>
            <a:xfrm>
              <a:off x="6228028" y="2172893"/>
              <a:ext cx="1" cy="56451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3931542" y="2192601"/>
              <a:ext cx="1270328" cy="5253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5V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Regulator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>
              <a:endCxn id="29" idx="3"/>
            </p:cNvCxnSpPr>
            <p:nvPr/>
          </p:nvCxnSpPr>
          <p:spPr>
            <a:xfrm flipH="1">
              <a:off x="5201870" y="2455288"/>
              <a:ext cx="1026157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131"/>
            <p:cNvCxnSpPr>
              <a:stCxn id="29" idx="1"/>
              <a:endCxn id="19" idx="2"/>
            </p:cNvCxnSpPr>
            <p:nvPr/>
          </p:nvCxnSpPr>
          <p:spPr>
            <a:xfrm rot="10800000">
              <a:off x="2744060" y="2172894"/>
              <a:ext cx="1187483" cy="282394"/>
            </a:xfrm>
            <a:prstGeom prst="bentConnector2">
              <a:avLst/>
            </a:prstGeom>
            <a:ln w="19050">
              <a:solidFill>
                <a:srgbClr val="00B05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228026" y="3467208"/>
              <a:ext cx="1109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14.8 V , 2-20 A</a:t>
              </a:r>
              <a:endParaRPr lang="en-US" sz="12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28029" y="4621102"/>
              <a:ext cx="5886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14.8 V</a:t>
              </a:r>
              <a:endParaRPr lang="en-US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71781" y="3000090"/>
              <a:ext cx="827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5 V , 0.3 A</a:t>
              </a:r>
              <a:endParaRPr lang="en-US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42876" y="2439511"/>
              <a:ext cx="707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5 V , 4 A</a:t>
              </a:r>
              <a:endParaRPr lang="en-US" sz="1200" b="1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49812" y="1647521"/>
              <a:ext cx="1431655" cy="52537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WiFi Dongle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19" idx="1"/>
              <a:endCxn id="36" idx="3"/>
            </p:cNvCxnSpPr>
            <p:nvPr/>
          </p:nvCxnSpPr>
          <p:spPr>
            <a:xfrm flipH="1">
              <a:off x="1581467" y="1910208"/>
              <a:ext cx="446764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Power Distribution FBD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15904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26940"/>
              </p:ext>
            </p:extLst>
          </p:nvPr>
        </p:nvGraphicFramePr>
        <p:xfrm>
          <a:off x="575876" y="1524003"/>
          <a:ext cx="7923501" cy="2366012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2868364"/>
                <a:gridCol w="536524"/>
                <a:gridCol w="1450490"/>
                <a:gridCol w="1265973"/>
                <a:gridCol w="1802150"/>
              </a:tblGrid>
              <a:tr h="60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Component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Qty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Nominal Voltage [V]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Current Draw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[mA]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Power Consumption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[mW]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05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ODROID XU4 (powers </a:t>
                      </a:r>
                      <a:r>
                        <a:rPr lang="en-US" sz="1400" dirty="0" err="1">
                          <a:effectLst/>
                        </a:rPr>
                        <a:t>FLiR</a:t>
                      </a:r>
                      <a:r>
                        <a:rPr lang="en-US" sz="1400" dirty="0">
                          <a:effectLst/>
                        </a:rPr>
                        <a:t> &amp; Wi-Fi)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4000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20000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DJI Guidance Sensor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14.8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810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12000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Pixhawk (powers radio receiver)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SunnySky</a:t>
                      </a:r>
                      <a:r>
                        <a:rPr lang="en-US" sz="1400" dirty="0">
                          <a:effectLst/>
                        </a:rPr>
                        <a:t> V2216-12 II </a:t>
                      </a:r>
                      <a:r>
                        <a:rPr lang="en-US" sz="1400" dirty="0" smtClean="0">
                          <a:effectLst/>
                        </a:rPr>
                        <a:t>Motors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14.8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4730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70017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24030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313568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87939" y="4248615"/>
            <a:ext cx="773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Motors use 89.3% of total power consumption (78.7% of Current Draw)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 estimated at hovering condition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Power Budget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93538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70" y="1434872"/>
            <a:ext cx="5473690" cy="435632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798496"/>
              </p:ext>
            </p:extLst>
          </p:nvPr>
        </p:nvGraphicFramePr>
        <p:xfrm>
          <a:off x="250371" y="1794102"/>
          <a:ext cx="3058886" cy="324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443"/>
                <a:gridCol w="1529443"/>
              </a:tblGrid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Mass [kg]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 [min]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2.60 (0.5 </a:t>
                      </a:r>
                      <a:r>
                        <a:rPr lang="en-US" dirty="0" err="1" smtClean="0"/>
                        <a:t>lb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2.82</a:t>
                      </a:r>
                      <a:r>
                        <a:rPr lang="en-US" baseline="0" dirty="0" smtClean="0"/>
                        <a:t> (1.0 </a:t>
                      </a:r>
                      <a:r>
                        <a:rPr lang="en-US" baseline="0" dirty="0" err="1" smtClean="0"/>
                        <a:t>lb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15.6</a:t>
                      </a:r>
                      <a:endParaRPr lang="en-US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3.87</a:t>
                      </a:r>
                      <a:r>
                        <a:rPr lang="en-US" baseline="0" dirty="0" smtClean="0"/>
                        <a:t> (MAX)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296422" y="6184836"/>
            <a:ext cx="284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Note, all data points shown above are theoretical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Flight Endurance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0979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8" y="1891396"/>
            <a:ext cx="4676900" cy="405299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82" y="1891396"/>
            <a:ext cx="3807710" cy="1909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3745" y="173888"/>
            <a:ext cx="492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Stopping Distance Simulation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8038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28" y="1181371"/>
            <a:ext cx="4989972" cy="378396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6032"/>
              </p:ext>
            </p:extLst>
          </p:nvPr>
        </p:nvGraphicFramePr>
        <p:xfrm>
          <a:off x="7463871" y="5237480"/>
          <a:ext cx="1442811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7505"/>
                <a:gridCol w="1085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4.72E-06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8.50E-03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-1.947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2639" y="5633904"/>
                <a:ext cx="1928670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/>
                        <m:t>𝑰</m:t>
                      </m:r>
                      <m:r>
                        <a:rPr lang="en-US" b="1" i="1"/>
                        <m:t>=</m:t>
                      </m:r>
                      <m:sSup>
                        <m:sSupPr>
                          <m:ctrlPr>
                            <a:rPr lang="en-US" b="1" i="1"/>
                          </m:ctrlPr>
                        </m:sSupPr>
                        <m:e>
                          <m:r>
                            <a:rPr lang="en-US" b="1" i="1"/>
                            <m:t>𝒂</m:t>
                          </m:r>
                        </m:e>
                        <m:sup>
                          <m:r>
                            <a:rPr lang="en-US" b="1" i="1"/>
                            <m:t>𝟐</m:t>
                          </m:r>
                        </m:sup>
                      </m:sSup>
                      <m:r>
                        <a:rPr lang="en-US" b="1" i="1"/>
                        <m:t>𝑻</m:t>
                      </m:r>
                      <m:r>
                        <a:rPr lang="en-US" b="1" i="1"/>
                        <m:t>∗</m:t>
                      </m:r>
                      <m:r>
                        <a:rPr lang="en-US" b="1" i="1"/>
                        <m:t>𝒃𝑻</m:t>
                      </m:r>
                      <m:r>
                        <a:rPr lang="en-US" b="1" i="1"/>
                        <m:t>+</m:t>
                      </m:r>
                      <m:r>
                        <a:rPr lang="en-US" b="1" i="1"/>
                        <m:t>𝒄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39" y="5633904"/>
                <a:ext cx="1928670" cy="3755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456895"/>
              </p:ext>
            </p:extLst>
          </p:nvPr>
        </p:nvGraphicFramePr>
        <p:xfrm>
          <a:off x="0" y="1723851"/>
          <a:ext cx="4229363" cy="1349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4562"/>
                <a:gridCol w="1048267"/>
                <a:gridCol w="1048267"/>
                <a:gridCol w="104826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Propeller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Throttle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Draw [A]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Thrust [g]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10x3.8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1210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1077520"/>
            <a:ext cx="422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Experimental Results of </a:t>
            </a:r>
            <a:r>
              <a:rPr lang="en-US" dirty="0" err="1" smtClean="0"/>
              <a:t>SunnySky</a:t>
            </a:r>
            <a:r>
              <a:rPr lang="en-US" dirty="0" smtClean="0"/>
              <a:t> V2212 Motors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467" y="3799621"/>
            <a:ext cx="4174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Experimental results were found for 10x3.8 propeller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Quadratic fit to get an equation for current depending on thrust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Motor Current Estimation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21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0892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andara"/>
                <a:cs typeface="Candara"/>
              </a:rPr>
              <a:t>Aluminum Bracket:</a:t>
            </a:r>
          </a:p>
          <a:p>
            <a:pPr marL="457200" lvl="1" indent="0">
              <a:buNone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4" t="23208" r="23612" b="24671"/>
          <a:stretch/>
        </p:blipFill>
        <p:spPr bwMode="auto">
          <a:xfrm>
            <a:off x="1151748" y="2244400"/>
            <a:ext cx="3158025" cy="19622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t="5327" r="33013" b="10025"/>
          <a:stretch/>
        </p:blipFill>
        <p:spPr bwMode="auto">
          <a:xfrm>
            <a:off x="5149320" y="4353961"/>
            <a:ext cx="189865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7" t="10768" r="11198" b="13134"/>
          <a:stretch/>
        </p:blipFill>
        <p:spPr bwMode="auto">
          <a:xfrm>
            <a:off x="5444072" y="2244400"/>
            <a:ext cx="2866941" cy="1779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http://thermalimaging-blog.com/wp-content/uploads/2014/12/sparkfun-flir-lepton-dev-kit-580x480.jpg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42" b="100000" l="206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34" y="4353961"/>
            <a:ext cx="268605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Candara"/>
                <a:cs typeface="Candara"/>
              </a:rPr>
              <a:t>FLiR</a:t>
            </a:r>
            <a:r>
              <a:rPr lang="en-US" sz="3200" b="1" dirty="0" smtClean="0">
                <a:latin typeface="Candara"/>
                <a:cs typeface="Candara"/>
              </a:rPr>
              <a:t> Sensor Mounting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70273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>
                <a:latin typeface="Candara"/>
                <a:cs typeface="Candara"/>
              </a:rPr>
              <a:t>Nylon Stand-Offs</a:t>
            </a:r>
          </a:p>
          <a:p>
            <a:pPr marL="457200" lvl="1" indent="0">
              <a:buNone/>
            </a:pPr>
            <a:endParaRPr lang="en-US" sz="2900" dirty="0">
              <a:latin typeface="Candara"/>
              <a:cs typeface="Candara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6" t="27963" r="30983" b="41982"/>
          <a:stretch/>
        </p:blipFill>
        <p:spPr bwMode="auto">
          <a:xfrm>
            <a:off x="1138170" y="2515770"/>
            <a:ext cx="2709545" cy="1441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26250" r="35470" b="45597"/>
          <a:stretch/>
        </p:blipFill>
        <p:spPr bwMode="auto">
          <a:xfrm>
            <a:off x="5515277" y="2515770"/>
            <a:ext cx="2926230" cy="1441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4406911"/>
            <a:ext cx="3267075" cy="1835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Mount Design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65402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46" y="1245663"/>
            <a:ext cx="4423189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Candara"/>
                <a:cs typeface="Candara"/>
              </a:rPr>
              <a:t>Requirement Motivation</a:t>
            </a:r>
            <a:endParaRPr lang="en-US" sz="3200" dirty="0">
              <a:latin typeface="Candara"/>
              <a:cs typeface="Candar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514622"/>
            <a:ext cx="4182177" cy="3809197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Candara"/>
                <a:cs typeface="Candara"/>
              </a:rPr>
              <a:t>The system shall consist of a team of at least 2 </a:t>
            </a:r>
            <a:r>
              <a:rPr lang="en-US" sz="2600" dirty="0" smtClean="0">
                <a:latin typeface="Candara"/>
                <a:cs typeface="Candara"/>
              </a:rPr>
              <a:t>robots</a:t>
            </a:r>
          </a:p>
          <a:p>
            <a:r>
              <a:rPr lang="en-US" sz="2600" dirty="0">
                <a:latin typeface="Candara"/>
                <a:cs typeface="Candara"/>
              </a:rPr>
              <a:t> The system shall have at least 1 aerial vehicle</a:t>
            </a:r>
          </a:p>
          <a:p>
            <a:endParaRPr lang="en-US" sz="2600" dirty="0">
              <a:latin typeface="Candara"/>
              <a:cs typeface="Candara"/>
            </a:endParaRPr>
          </a:p>
          <a:p>
            <a:endParaRPr lang="en-US" sz="2600" dirty="0">
              <a:latin typeface="Candara"/>
              <a:cs typeface="Candara"/>
            </a:endParaRPr>
          </a:p>
          <a:p>
            <a:endParaRPr lang="en-US" sz="2600" dirty="0" smtClean="0">
              <a:latin typeface="Candara"/>
              <a:cs typeface="Candara"/>
            </a:endParaRPr>
          </a:p>
          <a:p>
            <a:endParaRPr lang="en-US" sz="2600" dirty="0">
              <a:latin typeface="Candara"/>
              <a:cs typeface="Candara"/>
            </a:endParaRPr>
          </a:p>
          <a:p>
            <a:pPr marL="0" indent="0">
              <a:buNone/>
            </a:pPr>
            <a:endParaRPr lang="en-US" sz="2600" dirty="0">
              <a:latin typeface="Candara"/>
              <a:cs typeface="Candara"/>
            </a:endParaRPr>
          </a:p>
          <a:p>
            <a:endParaRPr lang="en-US" sz="2600" dirty="0">
              <a:latin typeface="Candara"/>
              <a:cs typeface="Candara"/>
            </a:endParaRPr>
          </a:p>
          <a:p>
            <a:endParaRPr lang="en-US" sz="2600" dirty="0">
              <a:latin typeface="Candara"/>
              <a:cs typeface="Candara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99862" y="1255014"/>
            <a:ext cx="44231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andara"/>
                <a:cs typeface="Candara"/>
              </a:rPr>
              <a:t>Proposed Solution </a:t>
            </a:r>
            <a:endParaRPr lang="en-US" sz="3200" dirty="0">
              <a:latin typeface="Candara"/>
              <a:cs typeface="Candara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19595" y="1601003"/>
            <a:ext cx="4182177" cy="1797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00338" y="2514622"/>
            <a:ext cx="4182177" cy="505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latin typeface="Candara"/>
                <a:cs typeface="Candara"/>
              </a:rPr>
              <a:t>Use ground robots to perform the following function:</a:t>
            </a:r>
          </a:p>
          <a:p>
            <a:pPr lvl="1">
              <a:buFont typeface="Arial"/>
              <a:buChar char="•"/>
            </a:pPr>
            <a:r>
              <a:rPr lang="en-US" sz="2600" b="1" dirty="0">
                <a:latin typeface="Candara"/>
                <a:cs typeface="Candara"/>
              </a:rPr>
              <a:t>Serve as a test bed </a:t>
            </a:r>
            <a:r>
              <a:rPr lang="en-US" sz="2600" b="1" dirty="0" smtClean="0">
                <a:latin typeface="Candara"/>
                <a:cs typeface="Candara"/>
              </a:rPr>
              <a:t>for </a:t>
            </a:r>
            <a:r>
              <a:rPr lang="en-US" sz="2600" b="1" dirty="0">
                <a:latin typeface="Candara"/>
                <a:cs typeface="Candara"/>
              </a:rPr>
              <a:t>planning </a:t>
            </a:r>
            <a:r>
              <a:rPr lang="en-US" sz="2600" b="1" dirty="0" smtClean="0">
                <a:latin typeface="Candara"/>
                <a:cs typeface="Candara"/>
              </a:rPr>
              <a:t>and perception algorithms </a:t>
            </a:r>
            <a:endParaRPr lang="en-US" sz="2600" b="1" dirty="0">
              <a:latin typeface="Candara"/>
              <a:cs typeface="Candara"/>
            </a:endParaRPr>
          </a:p>
          <a:p>
            <a:pPr lvl="1">
              <a:buFont typeface="Arial"/>
              <a:buChar char="•"/>
            </a:pPr>
            <a:r>
              <a:rPr lang="en-US" sz="2600" dirty="0" smtClean="0">
                <a:latin typeface="Candara"/>
                <a:cs typeface="Candara"/>
              </a:rPr>
              <a:t> Map in parallel to quad copter</a:t>
            </a:r>
          </a:p>
          <a:p>
            <a:endParaRPr lang="en-US" sz="2600" dirty="0" smtClean="0">
              <a:latin typeface="Candara"/>
              <a:cs typeface="Candara"/>
            </a:endParaRPr>
          </a:p>
          <a:p>
            <a:endParaRPr lang="en-US" sz="2600" dirty="0" smtClean="0">
              <a:latin typeface="Candara"/>
              <a:cs typeface="Candara"/>
            </a:endParaRPr>
          </a:p>
          <a:p>
            <a:endParaRPr lang="en-US" sz="2600" dirty="0" smtClean="0">
              <a:latin typeface="Candara"/>
              <a:cs typeface="Candara"/>
            </a:endParaRPr>
          </a:p>
          <a:p>
            <a:pPr marL="0" indent="0">
              <a:buNone/>
            </a:pPr>
            <a:endParaRPr lang="en-US" sz="2600" dirty="0">
              <a:latin typeface="Candara"/>
              <a:cs typeface="Candar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3745" y="173888"/>
            <a:ext cx="492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Alternative Development Platform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02855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5691"/>
            <a:ext cx="4384307" cy="3770697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to use </a:t>
            </a:r>
            <a:r>
              <a:rPr lang="en-US" sz="2400" dirty="0" err="1" smtClean="0">
                <a:latin typeface="Candara"/>
                <a:cs typeface="Candara"/>
              </a:rPr>
              <a:t>TurtleBot</a:t>
            </a:r>
            <a:r>
              <a:rPr lang="en-US" sz="2400" dirty="0" smtClean="0">
                <a:latin typeface="Candara"/>
                <a:cs typeface="Candara"/>
              </a:rPr>
              <a:t> with:</a:t>
            </a:r>
          </a:p>
          <a:p>
            <a:pPr lvl="1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iRobot Create </a:t>
            </a:r>
            <a:endParaRPr lang="en-US" sz="2400" dirty="0">
              <a:latin typeface="Candara"/>
              <a:cs typeface="Candara"/>
            </a:endParaRPr>
          </a:p>
          <a:p>
            <a:pPr lvl="1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Guidance </a:t>
            </a:r>
            <a:endParaRPr lang="en-US" sz="2400" dirty="0">
              <a:latin typeface="Candara"/>
              <a:cs typeface="Candara"/>
            </a:endParaRPr>
          </a:p>
          <a:p>
            <a:pPr lvl="1">
              <a:buFont typeface="Arial"/>
              <a:buChar char="•"/>
            </a:pPr>
            <a:r>
              <a:rPr lang="en-US" sz="2400" dirty="0" err="1" smtClean="0">
                <a:latin typeface="Candara"/>
                <a:cs typeface="Candara"/>
              </a:rPr>
              <a:t>Odroid</a:t>
            </a:r>
            <a:r>
              <a:rPr lang="en-US" sz="2400" dirty="0" smtClean="0">
                <a:latin typeface="Candara"/>
                <a:cs typeface="Candara"/>
              </a:rPr>
              <a:t> XU4</a:t>
            </a:r>
            <a:endParaRPr lang="en-US" sz="2400" dirty="0">
              <a:latin typeface="Candara"/>
              <a:cs typeface="Candara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latin typeface="Candara"/>
                <a:cs typeface="Candara"/>
              </a:rPr>
              <a:t>Kinect Mounting </a:t>
            </a:r>
            <a:r>
              <a:rPr lang="en-US" sz="2400" dirty="0" smtClean="0">
                <a:latin typeface="Candara"/>
                <a:cs typeface="Candara"/>
              </a:rPr>
              <a:t>Hardware</a:t>
            </a:r>
          </a:p>
          <a:p>
            <a:pPr lvl="1">
              <a:buFont typeface="Arial"/>
              <a:buChar char="•"/>
            </a:pPr>
            <a:r>
              <a:rPr lang="en-US" sz="2400" dirty="0" err="1" smtClean="0">
                <a:latin typeface="Candara"/>
                <a:cs typeface="Candara"/>
              </a:rPr>
              <a:t>Xtion</a:t>
            </a:r>
            <a:r>
              <a:rPr lang="en-US" sz="2400" dirty="0" smtClean="0">
                <a:latin typeface="Candara"/>
                <a:cs typeface="Candara"/>
              </a:rPr>
              <a:t> Pro (optional)</a:t>
            </a:r>
          </a:p>
          <a:p>
            <a:pPr lvl="1">
              <a:buFont typeface="Arial"/>
              <a:buChar char="•"/>
            </a:pPr>
            <a:r>
              <a:rPr lang="en-US" sz="2400" dirty="0" err="1" smtClean="0">
                <a:latin typeface="Candara"/>
                <a:cs typeface="Candara"/>
              </a:rPr>
              <a:t>FLiR</a:t>
            </a:r>
            <a:r>
              <a:rPr lang="en-US" sz="2400" dirty="0" smtClean="0">
                <a:latin typeface="Candara"/>
                <a:cs typeface="Candara"/>
              </a:rPr>
              <a:t> sensor</a:t>
            </a:r>
            <a:endParaRPr lang="en-US" sz="2400" dirty="0">
              <a:latin typeface="Candara"/>
              <a:cs typeface="Candara"/>
            </a:endParaRPr>
          </a:p>
          <a:p>
            <a:pPr lvl="1"/>
            <a:endParaRPr lang="en-US" sz="2400" dirty="0">
              <a:latin typeface="Candara"/>
              <a:cs typeface="Candara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88592" y="1598600"/>
            <a:ext cx="43843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3077" t="20133" r="41987" b="10921"/>
          <a:stretch/>
        </p:blipFill>
        <p:spPr bwMode="auto">
          <a:xfrm>
            <a:off x="4881790" y="1725327"/>
            <a:ext cx="3597910" cy="3994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Ground Robot Description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180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2505" y="1343860"/>
            <a:ext cx="743797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Team Organization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Concept of Operations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System Design Overview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Subsystem Overviews: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Hardware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Planning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Flight Controls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Perception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SLAM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Target Identification</a:t>
            </a:r>
          </a:p>
          <a:p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Presentation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20947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42278" y="1327505"/>
            <a:ext cx="1424539" cy="7892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IMU and Wheel </a:t>
            </a:r>
            <a:r>
              <a:rPr lang="en-US" dirty="0" err="1" smtClean="0"/>
              <a:t>Odometry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97129" y="3283147"/>
            <a:ext cx="1424539" cy="7700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Odroid</a:t>
            </a:r>
            <a:r>
              <a:rPr lang="en-US" dirty="0" smtClean="0"/>
              <a:t> XU4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35134" y="2116777"/>
            <a:ext cx="1365786" cy="646332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WiFi</a:t>
            </a:r>
            <a:endParaRPr lang="en-US" dirty="0" smtClean="0"/>
          </a:p>
          <a:p>
            <a:pPr algn="ctr"/>
            <a:r>
              <a:rPr lang="en-US" dirty="0" smtClean="0"/>
              <a:t> Adapter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69182" y="953554"/>
            <a:ext cx="931937" cy="134180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18" name="Picture 17"/>
          <p:cNvPicPr/>
          <p:nvPr/>
        </p:nvPicPr>
        <p:blipFill rotWithShape="1">
          <a:blip r:embed="rId3"/>
          <a:srcRect l="23077" t="20133" r="41987" b="10921"/>
          <a:stretch/>
        </p:blipFill>
        <p:spPr bwMode="auto">
          <a:xfrm>
            <a:off x="967821" y="4460643"/>
            <a:ext cx="1875357" cy="2201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181726" y="6385380"/>
            <a:ext cx="1278641" cy="334963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Battery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34102" y="5284310"/>
            <a:ext cx="1351719" cy="923330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Distribution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1797" y="5561309"/>
            <a:ext cx="899742" cy="369332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48384" y="5422809"/>
            <a:ext cx="1486254" cy="64633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Module</a:t>
            </a:r>
          </a:p>
        </p:txBody>
      </p:sp>
      <p:cxnSp>
        <p:nvCxnSpPr>
          <p:cNvPr id="25" name="Elbow Connector 24"/>
          <p:cNvCxnSpPr>
            <a:endCxn id="23" idx="2"/>
          </p:cNvCxnSpPr>
          <p:nvPr/>
        </p:nvCxnSpPr>
        <p:spPr>
          <a:xfrm flipV="1">
            <a:off x="5460366" y="6069140"/>
            <a:ext cx="2531145" cy="5655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1"/>
            <a:endCxn id="21" idx="3"/>
          </p:cNvCxnSpPr>
          <p:nvPr/>
        </p:nvCxnSpPr>
        <p:spPr>
          <a:xfrm flipH="1">
            <a:off x="6985821" y="5745975"/>
            <a:ext cx="262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1" idx="1"/>
            <a:endCxn id="22" idx="3"/>
          </p:cNvCxnSpPr>
          <p:nvPr/>
        </p:nvCxnSpPr>
        <p:spPr>
          <a:xfrm flipH="1">
            <a:off x="5371539" y="5745975"/>
            <a:ext cx="2625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3330341" y="2317114"/>
            <a:ext cx="175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Guidance</a:t>
            </a:r>
            <a:endParaRPr lang="en-US" dirty="0"/>
          </a:p>
        </p:txBody>
      </p:sp>
      <p:cxnSp>
        <p:nvCxnSpPr>
          <p:cNvPr id="1037" name="Elbow Connector 1036"/>
          <p:cNvCxnSpPr>
            <a:stCxn id="11" idx="2"/>
            <a:endCxn id="12" idx="1"/>
          </p:cNvCxnSpPr>
          <p:nvPr/>
        </p:nvCxnSpPr>
        <p:spPr>
          <a:xfrm rot="16200000" flipH="1">
            <a:off x="2200148" y="2371176"/>
            <a:ext cx="1551381" cy="104258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9" name="Straight Connector 1038"/>
          <p:cNvCxnSpPr>
            <a:stCxn id="1029" idx="2"/>
            <a:endCxn id="12" idx="0"/>
          </p:cNvCxnSpPr>
          <p:nvPr/>
        </p:nvCxnSpPr>
        <p:spPr>
          <a:xfrm>
            <a:off x="4206240" y="2686446"/>
            <a:ext cx="3159" cy="596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1" name="Elbow Connector 1040"/>
          <p:cNvCxnSpPr>
            <a:stCxn id="16" idx="2"/>
            <a:endCxn id="12" idx="3"/>
          </p:cNvCxnSpPr>
          <p:nvPr/>
        </p:nvCxnSpPr>
        <p:spPr>
          <a:xfrm rot="5400000">
            <a:off x="5317324" y="2367454"/>
            <a:ext cx="905049" cy="169635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3" name="Elbow Connector 1042"/>
          <p:cNvCxnSpPr>
            <a:stCxn id="12" idx="2"/>
            <a:endCxn id="21" idx="0"/>
          </p:cNvCxnSpPr>
          <p:nvPr/>
        </p:nvCxnSpPr>
        <p:spPr>
          <a:xfrm rot="16200000" flipH="1">
            <a:off x="4644109" y="3618457"/>
            <a:ext cx="1231142" cy="21005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26956" y="3594349"/>
            <a:ext cx="1145967" cy="593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FLiR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4921668" y="3910119"/>
            <a:ext cx="26052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49541" y="3602747"/>
            <a:ext cx="1145967" cy="5930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Xtion</a:t>
            </a:r>
            <a:endParaRPr lang="en-US" dirty="0" smtClean="0"/>
          </a:p>
          <a:p>
            <a:pPr algn="ctr"/>
            <a:r>
              <a:rPr lang="en-US" dirty="0" smtClean="0"/>
              <a:t>(optional)</a:t>
            </a:r>
            <a:endParaRPr lang="en-US" dirty="0"/>
          </a:p>
        </p:txBody>
      </p:sp>
      <p:cxnSp>
        <p:nvCxnSpPr>
          <p:cNvPr id="24" name="Straight Connector 23"/>
          <p:cNvCxnSpPr>
            <a:endCxn id="33" idx="3"/>
          </p:cNvCxnSpPr>
          <p:nvPr/>
        </p:nvCxnSpPr>
        <p:spPr>
          <a:xfrm flipH="1">
            <a:off x="1695508" y="3899268"/>
            <a:ext cx="180162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http://thermalimaging-blog.com/wp-content/uploads/2014/12/sparkfun-flir-lepton-dev-kit-580x480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298" y="2082335"/>
            <a:ext cx="1607610" cy="148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mage result for asus xtion pr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8" y="2537116"/>
            <a:ext cx="2176218" cy="89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innovativeuas.com/wp-content/uploads/2015/05/Guidanc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5228" r="10655" b="18226"/>
          <a:stretch/>
        </p:blipFill>
        <p:spPr bwMode="auto">
          <a:xfrm>
            <a:off x="3166817" y="942411"/>
            <a:ext cx="2137278" cy="14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Ground Robot Architecture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18279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34088" y="2666188"/>
            <a:ext cx="2791327" cy="33014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 smtClean="0">
              <a:latin typeface="Candara"/>
              <a:cs typeface="Candara"/>
            </a:endParaRPr>
          </a:p>
          <a:p>
            <a:endParaRPr lang="en-US" b="1" dirty="0">
              <a:latin typeface="Candara"/>
              <a:cs typeface="Candara"/>
            </a:endParaRPr>
          </a:p>
          <a:p>
            <a:endParaRPr lang="en-US" b="1" dirty="0" smtClean="0">
              <a:latin typeface="Candara"/>
              <a:cs typeface="Candara"/>
            </a:endParaRPr>
          </a:p>
          <a:p>
            <a:endParaRPr lang="en-US" b="1" dirty="0">
              <a:latin typeface="Candara"/>
              <a:cs typeface="Candara"/>
            </a:endParaRPr>
          </a:p>
          <a:p>
            <a:endParaRPr lang="en-US" b="1" dirty="0" smtClean="0">
              <a:latin typeface="Candara"/>
              <a:cs typeface="Candara"/>
            </a:endParaRPr>
          </a:p>
          <a:p>
            <a:endParaRPr lang="en-US" b="1" dirty="0">
              <a:latin typeface="Candara"/>
              <a:cs typeface="Candara"/>
            </a:endParaRPr>
          </a:p>
          <a:p>
            <a:endParaRPr lang="en-US" b="1" dirty="0" smtClean="0">
              <a:latin typeface="Candara"/>
              <a:cs typeface="Candara"/>
            </a:endParaRPr>
          </a:p>
          <a:p>
            <a:pPr algn="ctr"/>
            <a:r>
              <a:rPr lang="en-US" b="1" dirty="0" err="1" smtClean="0">
                <a:latin typeface="Candara"/>
                <a:cs typeface="Candara"/>
              </a:rPr>
              <a:t>Odroid</a:t>
            </a:r>
            <a:r>
              <a:rPr lang="en-US" b="1" dirty="0" smtClean="0">
                <a:latin typeface="Candara"/>
                <a:cs typeface="Candara"/>
              </a:rPr>
              <a:t> XU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Ubuntu 14.04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Runs </a:t>
            </a:r>
            <a:r>
              <a:rPr lang="en-US" dirty="0" err="1" smtClean="0">
                <a:latin typeface="Candara"/>
                <a:cs typeface="Candara"/>
              </a:rPr>
              <a:t>Hector_Slam</a:t>
            </a:r>
            <a:r>
              <a:rPr lang="en-US" dirty="0" smtClean="0">
                <a:latin typeface="Candara"/>
                <a:cs typeface="Candara"/>
              </a:rPr>
              <a:t>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Runs path planning algorithms for the 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Acts as a task allocator (incase of multiple quadcopters)</a:t>
            </a:r>
          </a:p>
          <a:p>
            <a:endParaRPr lang="en-US" dirty="0">
              <a:latin typeface="Candara"/>
              <a:cs typeface="Candara"/>
            </a:endParaRPr>
          </a:p>
          <a:p>
            <a:endParaRPr lang="en-US" dirty="0" smtClean="0">
              <a:latin typeface="Candara"/>
              <a:cs typeface="Candara"/>
            </a:endParaRPr>
          </a:p>
          <a:p>
            <a:endParaRPr lang="en-US" dirty="0">
              <a:latin typeface="Candara"/>
              <a:cs typeface="Candara"/>
            </a:endParaRPr>
          </a:p>
          <a:p>
            <a:endParaRPr lang="en-US" dirty="0" smtClean="0">
              <a:latin typeface="Candara"/>
              <a:cs typeface="Candara"/>
            </a:endParaRPr>
          </a:p>
          <a:p>
            <a:endParaRPr lang="en-US" dirty="0">
              <a:latin typeface="Candara"/>
              <a:cs typeface="Candara"/>
            </a:endParaRPr>
          </a:p>
          <a:p>
            <a:endParaRPr lang="en-US" dirty="0" smtClean="0">
              <a:latin typeface="Candara"/>
              <a:cs typeface="Candara"/>
            </a:endParaRPr>
          </a:p>
          <a:p>
            <a:endParaRPr lang="en-US" dirty="0">
              <a:latin typeface="Candara"/>
              <a:cs typeface="Candara"/>
            </a:endParaRPr>
          </a:p>
          <a:p>
            <a:endParaRPr lang="en-US" dirty="0">
              <a:latin typeface="Candara"/>
              <a:cs typeface="Candar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4905" y="955102"/>
            <a:ext cx="2791327" cy="17341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algn="ctr"/>
            <a:r>
              <a:rPr lang="en-US" b="1" dirty="0" smtClean="0">
                <a:latin typeface="Candara"/>
                <a:cs typeface="Candara"/>
              </a:rPr>
              <a:t>Ground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Communicates between the on-board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98669" y="970942"/>
            <a:ext cx="2820203" cy="1414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b="1" dirty="0" smtClean="0">
              <a:latin typeface="Candara"/>
              <a:cs typeface="Candara"/>
            </a:endParaRPr>
          </a:p>
          <a:p>
            <a:pPr algn="ctr"/>
            <a:r>
              <a:rPr lang="en-US" b="1" dirty="0" smtClean="0">
                <a:latin typeface="Candara"/>
                <a:cs typeface="Candara"/>
              </a:rPr>
              <a:t>Aerial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Current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Location of target (if found)</a:t>
            </a:r>
          </a:p>
          <a:p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6882" y="5072515"/>
            <a:ext cx="2569946" cy="16266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ndara"/>
              <a:cs typeface="Candara"/>
            </a:endParaRPr>
          </a:p>
          <a:p>
            <a:endParaRPr lang="en-US" b="1" dirty="0" smtClean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ndara"/>
              <a:cs typeface="Canda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Candara"/>
              <a:cs typeface="Candara"/>
            </a:endParaRPr>
          </a:p>
          <a:p>
            <a:pPr algn="ctr"/>
            <a:endParaRPr lang="en-US" b="1" dirty="0" smtClean="0">
              <a:latin typeface="Candara"/>
              <a:cs typeface="Candara"/>
            </a:endParaRPr>
          </a:p>
          <a:p>
            <a:pPr algn="ctr"/>
            <a:r>
              <a:rPr lang="en-US" b="1" dirty="0" smtClean="0">
                <a:latin typeface="Candara"/>
                <a:cs typeface="Candara"/>
              </a:rPr>
              <a:t>Asus </a:t>
            </a:r>
            <a:r>
              <a:rPr lang="en-US" b="1" dirty="0" err="1" smtClean="0">
                <a:latin typeface="Candara"/>
                <a:cs typeface="Candara"/>
              </a:rPr>
              <a:t>Xtion</a:t>
            </a:r>
            <a:r>
              <a:rPr lang="en-US" b="1" dirty="0" smtClean="0">
                <a:latin typeface="Candara"/>
                <a:cs typeface="Candara"/>
              </a:rPr>
              <a:t> Pro (Optional)</a:t>
            </a:r>
          </a:p>
          <a:p>
            <a:pPr algn="ctr"/>
            <a:r>
              <a:rPr lang="en-US" dirty="0">
                <a:latin typeface="Candara"/>
                <a:cs typeface="Candara"/>
              </a:rPr>
              <a:t>Provides depth map, grayscale images, and visual </a:t>
            </a:r>
            <a:r>
              <a:rPr lang="en-US" dirty="0" err="1">
                <a:latin typeface="Candara"/>
                <a:cs typeface="Candara"/>
              </a:rPr>
              <a:t>odometry</a:t>
            </a:r>
            <a:r>
              <a:rPr lang="en-US" dirty="0">
                <a:latin typeface="Candara"/>
                <a:cs typeface="Candara"/>
              </a:rPr>
              <a:t> for RTAB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cxnSp>
        <p:nvCxnSpPr>
          <p:cNvPr id="10" name="Elbow Connector 9"/>
          <p:cNvCxnSpPr>
            <a:endCxn id="4" idx="2"/>
          </p:cNvCxnSpPr>
          <p:nvPr/>
        </p:nvCxnSpPr>
        <p:spPr>
          <a:xfrm flipV="1">
            <a:off x="2914851" y="5967654"/>
            <a:ext cx="1714901" cy="22225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3"/>
          </p:cNvCxnSpPr>
          <p:nvPr/>
        </p:nvCxnSpPr>
        <p:spPr>
          <a:xfrm>
            <a:off x="3136232" y="1822178"/>
            <a:ext cx="701040" cy="8343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1"/>
          </p:cNvCxnSpPr>
          <p:nvPr/>
        </p:nvCxnSpPr>
        <p:spPr>
          <a:xfrm rot="10800000" flipV="1">
            <a:off x="5293895" y="1678399"/>
            <a:ext cx="904774" cy="95999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01464" y="6295797"/>
            <a:ext cx="103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/>
                <a:cs typeface="Candara"/>
              </a:rPr>
              <a:t>USB 3.0</a:t>
            </a:r>
          </a:p>
          <a:p>
            <a:endParaRPr lang="en-US" sz="1600" dirty="0">
              <a:latin typeface="Candara"/>
              <a:cs typeface="Candar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23397" y="1445314"/>
            <a:ext cx="103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andara"/>
                <a:cs typeface="Candara"/>
              </a:rPr>
              <a:t>WiFi</a:t>
            </a:r>
            <a:endParaRPr lang="en-US" sz="1600" dirty="0" smtClean="0">
              <a:latin typeface="Candara"/>
              <a:cs typeface="Candara"/>
            </a:endParaRPr>
          </a:p>
          <a:p>
            <a:endParaRPr lang="en-US" sz="1600" dirty="0">
              <a:latin typeface="Candara"/>
              <a:cs typeface="Candar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93895" y="1356434"/>
            <a:ext cx="1039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andara"/>
                <a:cs typeface="Candara"/>
              </a:rPr>
              <a:t>WiFi</a:t>
            </a:r>
            <a:endParaRPr lang="en-US" sz="1600" dirty="0" smtClean="0">
              <a:latin typeface="Candara"/>
              <a:cs typeface="Candara"/>
            </a:endParaRPr>
          </a:p>
          <a:p>
            <a:endParaRPr lang="en-US" sz="1600" dirty="0">
              <a:latin typeface="Candara"/>
              <a:cs typeface="Candara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679934" y="3272589"/>
            <a:ext cx="2338938" cy="1366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latin typeface="Candara"/>
                <a:cs typeface="Candara"/>
              </a:rPr>
              <a:t>FLiR</a:t>
            </a:r>
            <a:endParaRPr lang="en-US" b="1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/>
                <a:cs typeface="Candara"/>
              </a:rPr>
              <a:t>Provides IR images for human </a:t>
            </a:r>
            <a:r>
              <a:rPr lang="en-US" dirty="0" smtClean="0">
                <a:latin typeface="Candara"/>
                <a:cs typeface="Candara"/>
              </a:rPr>
              <a:t>identification</a:t>
            </a:r>
          </a:p>
          <a:p>
            <a:pPr algn="ctr"/>
            <a:endParaRPr lang="en-US" dirty="0">
              <a:latin typeface="Candara"/>
              <a:cs typeface="Candara"/>
            </a:endParaRPr>
          </a:p>
        </p:txBody>
      </p:sp>
      <p:cxnSp>
        <p:nvCxnSpPr>
          <p:cNvPr id="7" name="Straight Arrow Connector 6"/>
          <p:cNvCxnSpPr>
            <a:stCxn id="2" idx="1"/>
          </p:cNvCxnSpPr>
          <p:nvPr/>
        </p:nvCxnSpPr>
        <p:spPr>
          <a:xfrm flipH="1">
            <a:off x="6025415" y="3955983"/>
            <a:ext cx="6545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4905" y="3110937"/>
            <a:ext cx="2674219" cy="16459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andara"/>
                <a:cs typeface="Candara"/>
              </a:rPr>
              <a:t>Guidance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Provides depth map, grayscale images, and visual </a:t>
            </a:r>
            <a:r>
              <a:rPr lang="en-US" dirty="0" err="1">
                <a:latin typeface="Candara"/>
                <a:cs typeface="Candara"/>
              </a:rPr>
              <a:t>odometry</a:t>
            </a:r>
            <a:r>
              <a:rPr lang="en-US" dirty="0">
                <a:latin typeface="Candara"/>
                <a:cs typeface="Candara"/>
              </a:rPr>
              <a:t> for RTAB Map</a:t>
            </a: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>
          <a:xfrm>
            <a:off x="3019124" y="3933897"/>
            <a:ext cx="2149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Ground Robot Comm.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8672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Understanding the working of the current </a:t>
            </a:r>
            <a:r>
              <a:rPr lang="en-US" sz="2400" dirty="0" err="1" smtClean="0">
                <a:latin typeface="Candara"/>
                <a:cs typeface="Candara"/>
              </a:rPr>
              <a:t>TurtleBot</a:t>
            </a:r>
            <a:r>
              <a:rPr lang="en-US" sz="2400" dirty="0" smtClean="0">
                <a:latin typeface="Candara"/>
                <a:cs typeface="Candara"/>
              </a:rPr>
              <a:t> setup</a:t>
            </a:r>
            <a:br>
              <a:rPr lang="en-US" sz="2400" dirty="0" smtClean="0">
                <a:latin typeface="Candara"/>
                <a:cs typeface="Candara"/>
              </a:rPr>
            </a:br>
            <a:r>
              <a:rPr lang="en-US" sz="2400" dirty="0" smtClean="0">
                <a:latin typeface="Candara"/>
                <a:cs typeface="Candara"/>
              </a:rPr>
              <a:t> </a:t>
            </a:r>
          </a:p>
          <a:p>
            <a:r>
              <a:rPr lang="en-US" sz="2400" dirty="0" smtClean="0">
                <a:latin typeface="Candara"/>
                <a:cs typeface="Candara"/>
              </a:rPr>
              <a:t>Fabricate additional hardware to accommodate hardware additions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r>
              <a:rPr lang="en-US" sz="2400" dirty="0" smtClean="0">
                <a:latin typeface="Candara"/>
                <a:cs typeface="Candara"/>
              </a:rPr>
              <a:t>Implement path planning and perception algorithms 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r>
              <a:rPr lang="en-US" sz="2400" dirty="0" smtClean="0">
                <a:latin typeface="Candara"/>
                <a:cs typeface="Candara"/>
              </a:rPr>
              <a:t>Integrate with aerial robot</a:t>
            </a:r>
            <a:endParaRPr lang="en-US" sz="2400" dirty="0">
              <a:latin typeface="Candara"/>
              <a:cs typeface="Candara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6782" y="1598596"/>
            <a:ext cx="43554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Ground Robot Path Forward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04059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Path Planning</a:t>
            </a:r>
            <a:endParaRPr lang="en-US" sz="2400" dirty="0" smtClean="0">
              <a:latin typeface="Candara"/>
              <a:cs typeface="Candara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444720"/>
              </p:ext>
            </p:extLst>
          </p:nvPr>
        </p:nvGraphicFramePr>
        <p:xfrm>
          <a:off x="534936" y="1751696"/>
          <a:ext cx="7998536" cy="38404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941743"/>
                <a:gridCol w="5056793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Level 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Solution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vehicles shall avoid unrecoverable collisions with obstacles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PRM: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Nodes are randomly placed in open space.</a:t>
                      </a: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sz="16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Voronoi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Nodes selected based on distance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obstacles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Collision-prone node connections are discarded.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system shall plan vehicle trajectories through the environment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Roadmap provides collision-free paths to most points in open space.</a:t>
                      </a:r>
                    </a:p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NN+2Opt/A*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 provides a trajectory to visit most of the open space on the roadmap.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aerial vehicle will maintain a minimum distance of 5 cm from obstacles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PRM/</a:t>
                      </a:r>
                      <a:r>
                        <a:rPr lang="en-US" sz="16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Voronoi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have the capability to configure the minimum distance from obstacles.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The system shall make all navigation decisions onboard.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PRM/</a:t>
                      </a:r>
                      <a:r>
                        <a:rPr lang="en-US" sz="16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Voronoi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both provide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position set points in open space with collision-free paths between them.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88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834386"/>
            <a:ext cx="8229600" cy="583251"/>
          </a:xfrm>
        </p:spPr>
        <p:txBody>
          <a:bodyPr>
            <a:noAutofit/>
          </a:bodyPr>
          <a:lstStyle/>
          <a:p>
            <a:r>
              <a:rPr lang="en-US" sz="2800" dirty="0" smtClean="0"/>
              <a:t>2 Steps</a:t>
            </a:r>
            <a:endParaRPr lang="en-US" sz="28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Step 1: </a:t>
            </a:r>
          </a:p>
          <a:p>
            <a:pPr marL="0" indent="0">
              <a:buNone/>
            </a:pPr>
            <a:r>
              <a:rPr lang="en-US" dirty="0" smtClean="0"/>
              <a:t>Roadmap Algorithm</a:t>
            </a:r>
          </a:p>
          <a:p>
            <a:pPr lvl="1"/>
            <a:r>
              <a:rPr lang="en-US" dirty="0" smtClean="0"/>
              <a:t>Develop list of nodes within operating space</a:t>
            </a:r>
          </a:p>
          <a:p>
            <a:pPr lvl="1"/>
            <a:r>
              <a:rPr lang="en-US" dirty="0" smtClean="0"/>
              <a:t>Exclude obstacles from list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Step 2: </a:t>
            </a:r>
          </a:p>
          <a:p>
            <a:pPr marL="0" indent="0">
              <a:buNone/>
            </a:pPr>
            <a:r>
              <a:rPr lang="en-US" dirty="0" smtClean="0"/>
              <a:t>Path Selection Algorithm</a:t>
            </a:r>
          </a:p>
          <a:p>
            <a:pPr lvl="1"/>
            <a:r>
              <a:rPr lang="en-US" dirty="0" smtClean="0"/>
              <a:t>Select nodes which:</a:t>
            </a:r>
          </a:p>
          <a:p>
            <a:pPr lvl="2"/>
            <a:r>
              <a:rPr lang="en-US" dirty="0" smtClean="0"/>
              <a:t>Lead from start -&gt; goal</a:t>
            </a:r>
          </a:p>
          <a:p>
            <a:pPr lvl="2"/>
            <a:r>
              <a:rPr lang="en-US" dirty="0" smtClean="0"/>
              <a:t>Inherently avoid obstacles due to step 1</a:t>
            </a:r>
          </a:p>
          <a:p>
            <a:pPr lvl="1"/>
            <a:r>
              <a:rPr lang="en-US" smtClean="0"/>
              <a:t>Coverage of the entire space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Path Planning Solution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20341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16195" y="979180"/>
            <a:ext cx="5291469" cy="515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Probabilistic Roadmap (PRM)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260496" y="1494299"/>
            <a:ext cx="5199320" cy="1440288"/>
          </a:xfrm>
          <a:prstGeom prst="downArrowCallout">
            <a:avLst>
              <a:gd name="adj1" fmla="val 18317"/>
              <a:gd name="adj2" fmla="val 12912"/>
              <a:gd name="adj3" fmla="val 12308"/>
              <a:gd name="adj4" fmla="val 81900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Inputs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Map grid with obstacles marked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Desired number of nodes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Desired maximum neighbor node </a:t>
            </a:r>
            <a:r>
              <a:rPr lang="en-US" dirty="0" smtClean="0"/>
              <a:t>distance</a:t>
            </a:r>
            <a:endParaRPr lang="en-US" dirty="0"/>
          </a:p>
        </p:txBody>
      </p:sp>
      <p:sp>
        <p:nvSpPr>
          <p:cNvPr id="14" name="Down Arrow Callout 13"/>
          <p:cNvSpPr/>
          <p:nvPr/>
        </p:nvSpPr>
        <p:spPr>
          <a:xfrm>
            <a:off x="260496" y="2979025"/>
            <a:ext cx="5199320" cy="2167117"/>
          </a:xfrm>
          <a:prstGeom prst="downArrowCallout">
            <a:avLst>
              <a:gd name="adj1" fmla="val 11500"/>
              <a:gd name="adj2" fmla="val 9968"/>
              <a:gd name="adj3" fmla="val 8383"/>
              <a:gd name="adj4" fmla="val 87297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Process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Samples possible collision-free </a:t>
            </a:r>
            <a:r>
              <a:rPr lang="en-US" dirty="0">
                <a:solidFill>
                  <a:schemeClr val="tx1"/>
                </a:solidFill>
              </a:rPr>
              <a:t>quadcopter </a:t>
            </a:r>
            <a:r>
              <a:rPr lang="en-US" dirty="0"/>
              <a:t>configurations at random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Connect all nodes within the configured maximum neighbor distance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Discard any routes that intersect with </a:t>
            </a:r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0496" y="5190580"/>
            <a:ext cx="5199320" cy="1424763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Outputs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Roadmap containing collision free nodes and </a:t>
            </a:r>
            <a:r>
              <a:rPr lang="en-US" dirty="0" smtClean="0"/>
              <a:t>edges representing possible </a:t>
            </a:r>
            <a:r>
              <a:rPr lang="en-US" dirty="0" smtClean="0">
                <a:solidFill>
                  <a:srgbClr val="000000"/>
                </a:solidFill>
              </a:rPr>
              <a:t>vehicle configurations</a:t>
            </a:r>
            <a:endParaRPr lang="en-US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Coverage across entirety of open space possible if number of nodes is sufficiently high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Roadmap (PRM)</a:t>
            </a:r>
            <a:endParaRPr lang="en-US" sz="2400" dirty="0" smtClean="0">
              <a:latin typeface="Candara"/>
              <a:cs typeface="Candara"/>
            </a:endParaRPr>
          </a:p>
        </p:txBody>
      </p:sp>
      <p:pic>
        <p:nvPicPr>
          <p:cNvPr id="2" name="Picture 1" descr="Screen Shot 2015-12-08 at 11.10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52" y="925140"/>
            <a:ext cx="3313232" cy="56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2"/>
          <p:cNvSpPr>
            <a:spLocks noGrp="1"/>
          </p:cNvSpPr>
          <p:nvPr>
            <p:ph sz="half" idx="1"/>
          </p:nvPr>
        </p:nvSpPr>
        <p:spPr>
          <a:xfrm>
            <a:off x="216195" y="979180"/>
            <a:ext cx="5291469" cy="515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Voronoi</a:t>
            </a:r>
            <a:r>
              <a:rPr lang="en-US" dirty="0" smtClean="0"/>
              <a:t> Node Generation</a:t>
            </a:r>
          </a:p>
        </p:txBody>
      </p:sp>
      <p:sp>
        <p:nvSpPr>
          <p:cNvPr id="20" name="Down Arrow Callout 19"/>
          <p:cNvSpPr/>
          <p:nvPr/>
        </p:nvSpPr>
        <p:spPr>
          <a:xfrm>
            <a:off x="260496" y="1494299"/>
            <a:ext cx="4235304" cy="1440288"/>
          </a:xfrm>
          <a:prstGeom prst="downArrowCallout">
            <a:avLst>
              <a:gd name="adj1" fmla="val 18317"/>
              <a:gd name="adj2" fmla="val 12912"/>
              <a:gd name="adj3" fmla="val 12308"/>
              <a:gd name="adj4" fmla="val 81900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Inputs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Array of X and Y values that represent obstacles</a:t>
            </a:r>
          </a:p>
        </p:txBody>
      </p:sp>
      <p:sp>
        <p:nvSpPr>
          <p:cNvPr id="21" name="Down Arrow Callout 20"/>
          <p:cNvSpPr/>
          <p:nvPr/>
        </p:nvSpPr>
        <p:spPr>
          <a:xfrm>
            <a:off x="260496" y="2979025"/>
            <a:ext cx="4235304" cy="2167117"/>
          </a:xfrm>
          <a:prstGeom prst="downArrowCallout">
            <a:avLst>
              <a:gd name="adj1" fmla="val 11500"/>
              <a:gd name="adj2" fmla="val 9968"/>
              <a:gd name="adj3" fmla="val 8383"/>
              <a:gd name="adj4" fmla="val 87297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Delaunay triangulation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Draw circles through </a:t>
            </a:r>
            <a:r>
              <a:rPr lang="en-US" dirty="0" smtClean="0">
                <a:solidFill>
                  <a:schemeClr val="tx1"/>
                </a:solidFill>
              </a:rPr>
              <a:t>triangles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(where vertices are the obstacles)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centers of circles with lines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0496" y="5190580"/>
            <a:ext cx="4235304" cy="1424763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Outputs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Ordered list of polygon vertices representing points equidistant from obstacles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874" y="650286"/>
            <a:ext cx="4315155" cy="59828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Roadmap (</a:t>
            </a:r>
            <a:r>
              <a:rPr lang="en-US" sz="3200" b="1" dirty="0" err="1" smtClean="0">
                <a:latin typeface="Candara"/>
                <a:cs typeface="Candara"/>
              </a:rPr>
              <a:t>Voronoi</a:t>
            </a:r>
            <a:r>
              <a:rPr lang="en-US" sz="3200" b="1" dirty="0" smtClean="0">
                <a:latin typeface="Candara"/>
                <a:cs typeface="Candara"/>
              </a:rPr>
              <a:t>)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909175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2"/>
          <p:cNvSpPr>
            <a:spLocks noGrp="1"/>
          </p:cNvSpPr>
          <p:nvPr>
            <p:ph sz="half" idx="1"/>
          </p:nvPr>
        </p:nvSpPr>
        <p:spPr>
          <a:xfrm>
            <a:off x="216195" y="979180"/>
            <a:ext cx="5291469" cy="515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Voronoi</a:t>
            </a:r>
            <a:r>
              <a:rPr lang="en-US" dirty="0" smtClean="0"/>
              <a:t> Node Generation</a:t>
            </a:r>
          </a:p>
        </p:txBody>
      </p:sp>
      <p:sp>
        <p:nvSpPr>
          <p:cNvPr id="20" name="Down Arrow Callout 19"/>
          <p:cNvSpPr/>
          <p:nvPr/>
        </p:nvSpPr>
        <p:spPr>
          <a:xfrm>
            <a:off x="260496" y="1494299"/>
            <a:ext cx="4235304" cy="1440288"/>
          </a:xfrm>
          <a:prstGeom prst="downArrowCallout">
            <a:avLst>
              <a:gd name="adj1" fmla="val 18317"/>
              <a:gd name="adj2" fmla="val 12912"/>
              <a:gd name="adj3" fmla="val 12308"/>
              <a:gd name="adj4" fmla="val 81900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Inputs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Array of X and Y values that represent obstacles</a:t>
            </a:r>
          </a:p>
        </p:txBody>
      </p:sp>
      <p:sp>
        <p:nvSpPr>
          <p:cNvPr id="21" name="Down Arrow Callout 20"/>
          <p:cNvSpPr/>
          <p:nvPr/>
        </p:nvSpPr>
        <p:spPr>
          <a:xfrm>
            <a:off x="260496" y="2979025"/>
            <a:ext cx="4235304" cy="2167117"/>
          </a:xfrm>
          <a:prstGeom prst="downArrowCallout">
            <a:avLst>
              <a:gd name="adj1" fmla="val 11500"/>
              <a:gd name="adj2" fmla="val 9968"/>
              <a:gd name="adj3" fmla="val 8383"/>
              <a:gd name="adj4" fmla="val 87297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Delaunay triangulation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Draw circles through </a:t>
            </a:r>
            <a:r>
              <a:rPr lang="en-US" dirty="0" smtClean="0">
                <a:solidFill>
                  <a:schemeClr val="tx1"/>
                </a:solidFill>
              </a:rPr>
              <a:t>triangles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(where vertices are the obstacles)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centers of circles with lines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0496" y="5190580"/>
            <a:ext cx="4235304" cy="1424763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Outputs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Ordered list of polygon vertices representing points equidistant from obstacles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35" y="979180"/>
            <a:ext cx="4043090" cy="5789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Roadmap (</a:t>
            </a:r>
            <a:r>
              <a:rPr lang="en-US" sz="3200" b="1" dirty="0" err="1" smtClean="0">
                <a:latin typeface="Candara"/>
                <a:cs typeface="Candara"/>
              </a:rPr>
              <a:t>Voronoi</a:t>
            </a:r>
            <a:r>
              <a:rPr lang="en-US" sz="3200" b="1" dirty="0" smtClean="0">
                <a:latin typeface="Candara"/>
                <a:cs typeface="Candara"/>
              </a:rPr>
              <a:t>)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7270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16195" y="979180"/>
            <a:ext cx="5291469" cy="515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Nearest Neighbor + 2-Opt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260496" y="1494298"/>
            <a:ext cx="5199320" cy="1440288"/>
          </a:xfrm>
          <a:prstGeom prst="downArrowCallout">
            <a:avLst>
              <a:gd name="adj1" fmla="val 17352"/>
              <a:gd name="adj2" fmla="val 15894"/>
              <a:gd name="adj3" fmla="val 12308"/>
              <a:gd name="adj4" fmla="val 80424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Inputs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Auto-generated goal coordinates (a set of uniformly distributed points in free space)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PRM</a:t>
            </a:r>
            <a:endParaRPr lang="en-US" dirty="0"/>
          </a:p>
        </p:txBody>
      </p:sp>
      <p:sp>
        <p:nvSpPr>
          <p:cNvPr id="14" name="Down Arrow Callout 13"/>
          <p:cNvSpPr/>
          <p:nvPr/>
        </p:nvSpPr>
        <p:spPr>
          <a:xfrm>
            <a:off x="260496" y="3094073"/>
            <a:ext cx="5199320" cy="2349779"/>
          </a:xfrm>
          <a:prstGeom prst="downArrowCallout">
            <a:avLst>
              <a:gd name="adj1" fmla="val 8785"/>
              <a:gd name="adj2" fmla="val 9063"/>
              <a:gd name="adj3" fmla="val 8383"/>
              <a:gd name="adj4" fmla="val 87297"/>
            </a:avLst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Process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 cost-weighted adjacency matrix for each goal coordinate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Compute path to the nearest </a:t>
            </a:r>
            <a:r>
              <a:rPr lang="en-US" dirty="0" smtClean="0">
                <a:solidFill>
                  <a:schemeClr val="tx1"/>
                </a:solidFill>
              </a:rPr>
              <a:t>goal for each goal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Optimize path using 2-Opt which removes unnecessary path crossover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0496" y="5603358"/>
            <a:ext cx="5199320" cy="101198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Outputs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Position set points that efficiently traverse all goal coordinates.</a:t>
            </a:r>
            <a:endParaRPr lang="en-US" dirty="0"/>
          </a:p>
        </p:txBody>
      </p:sp>
      <p:pic>
        <p:nvPicPr>
          <p:cNvPr id="1026" name="Picture 2" descr="https://upload.wikimedia.org/wikipedia/commons/thumb/b/b8/2-opt_wiki.svg/306px-2-opt_wiki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34" y="3604437"/>
            <a:ext cx="2162264" cy="279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62332" y="6596390"/>
            <a:ext cx="32816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Image courtesy of https</a:t>
            </a:r>
            <a:r>
              <a:rPr lang="en-US" sz="1100" dirty="0"/>
              <a:t>://en.wikipedia.org/wiki/2-opt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8360" y="3353685"/>
            <a:ext cx="126265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2-Opt Example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965" y="1494298"/>
            <a:ext cx="3538811" cy="157849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20" idx="2"/>
          </p:cNvCxnSpPr>
          <p:nvPr/>
        </p:nvCxnSpPr>
        <p:spPr>
          <a:xfrm>
            <a:off x="7679686" y="1392916"/>
            <a:ext cx="730667" cy="6910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7240772" y="1392916"/>
            <a:ext cx="438914" cy="8186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08994" y="1085139"/>
            <a:ext cx="154138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Nearest Neighbors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NN + 2 Opt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1169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308343" y="1129005"/>
            <a:ext cx="5231219" cy="5474806"/>
          </a:xfrm>
        </p:spPr>
        <p:txBody>
          <a:bodyPr>
            <a:normAutofit/>
          </a:bodyPr>
          <a:lstStyle/>
          <a:p>
            <a:r>
              <a:rPr lang="en-US" dirty="0" smtClean="0"/>
              <a:t>Able to handle multiple goals</a:t>
            </a:r>
          </a:p>
          <a:p>
            <a:pPr lvl="1"/>
            <a:r>
              <a:rPr lang="en-US" dirty="0" smtClean="0"/>
              <a:t>The computational effort increases as the number of goals (i.e. rooms) increases</a:t>
            </a:r>
          </a:p>
          <a:p>
            <a:r>
              <a:rPr lang="en-US" dirty="0" smtClean="0"/>
              <a:t>Total area coverage is configurable</a:t>
            </a:r>
          </a:p>
          <a:p>
            <a:pPr lvl="1"/>
            <a:r>
              <a:rPr lang="en-US" dirty="0" smtClean="0"/>
              <a:t>Depends on the granularity of auto-generated goal points</a:t>
            </a:r>
          </a:p>
          <a:p>
            <a:pPr lvl="1"/>
            <a:r>
              <a:rPr lang="en-US" dirty="0" smtClean="0"/>
              <a:t>Goal points can be recalculated during the mission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87" y="936647"/>
            <a:ext cx="3625782" cy="5859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NN + 2Opt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81468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Organizational Chart</a:t>
            </a:r>
            <a:endParaRPr lang="en-US" sz="2400" dirty="0" smtClean="0">
              <a:latin typeface="Candara"/>
              <a:cs typeface="Candar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/>
        </p:nvGraphicFramePr>
        <p:xfrm>
          <a:off x="1828800" y="1076325"/>
          <a:ext cx="5486400" cy="470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7024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147874" y="6394805"/>
            <a:ext cx="388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Performance based on Matlab computations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380" r="5875"/>
          <a:stretch/>
        </p:blipFill>
        <p:spPr>
          <a:xfrm>
            <a:off x="4234366" y="1080210"/>
            <a:ext cx="4802842" cy="401570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80754" y="1080210"/>
            <a:ext cx="3830807" cy="5622372"/>
          </a:xfrm>
        </p:spPr>
        <p:txBody>
          <a:bodyPr/>
          <a:lstStyle/>
          <a:p>
            <a:r>
              <a:rPr lang="en-US" dirty="0" smtClean="0"/>
              <a:t>Processing time increases </a:t>
            </a:r>
            <a:r>
              <a:rPr lang="en-US" dirty="0" err="1" smtClean="0"/>
              <a:t>quadratically</a:t>
            </a:r>
            <a:r>
              <a:rPr lang="en-US" dirty="0" smtClean="0"/>
              <a:t> as the number of sampled configurations (nodes) increases</a:t>
            </a:r>
          </a:p>
          <a:p>
            <a:r>
              <a:rPr lang="en-US" dirty="0" smtClean="0"/>
              <a:t>Increasing the number of nodes has diminishing returns for space coverage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PRM Performance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339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457200" y="1133062"/>
            <a:ext cx="4038600" cy="499310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Processing time is more or less linear</a:t>
            </a:r>
          </a:p>
          <a:p>
            <a:r>
              <a:rPr lang="en-US" sz="2400" dirty="0" smtClean="0"/>
              <a:t>Note that our space is define in 340 (red *)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58" y="834387"/>
            <a:ext cx="4076750" cy="6109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3745" y="173888"/>
            <a:ext cx="5104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Candara"/>
                <a:cs typeface="Candara"/>
              </a:rPr>
              <a:t>Voronoi</a:t>
            </a:r>
            <a:r>
              <a:rPr lang="en-US" sz="3200" b="1" dirty="0" smtClean="0">
                <a:latin typeface="Candara"/>
                <a:cs typeface="Candara"/>
              </a:rPr>
              <a:t> Performance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7078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24367"/>
              </p:ext>
            </p:extLst>
          </p:nvPr>
        </p:nvGraphicFramePr>
        <p:xfrm>
          <a:off x="457201" y="1167486"/>
          <a:ext cx="8229598" cy="523354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114799"/>
                <a:gridCol w="4114799"/>
              </a:tblGrid>
              <a:tr h="3515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Level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Solution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</a:tr>
              <a:tr h="60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vehicles shall avoid unrecoverable collisions with obstacles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Waypoints around obstacles through communication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with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Pixhawk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6072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system shall plan vehicle trajectories through the environment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Waypoint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generator running on ODROID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1118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The vehicles shall move through the environment along planned trajectories to within </a:t>
                      </a:r>
                      <a:r>
                        <a:rPr lang="en-US" sz="1600" u="none" strike="noStrike" dirty="0" smtClean="0">
                          <a:effectLst/>
                        </a:rPr>
                        <a:t>20cm </a:t>
                      </a:r>
                      <a:r>
                        <a:rPr lang="en-US" sz="1600" u="none" strike="noStrike" dirty="0">
                          <a:effectLst/>
                        </a:rPr>
                        <a:t>RMS error of the planned trajectory when no obstacles are present.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PX4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Position Control system onboard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Pixhawk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with waypoint generation on ODROID. Control gains must be modeled to meet this requirement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607254"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aerial vehicle will maintain a minimum distance of 5 cm from obstacles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Waypoint generation around obstacles with a quick update 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PX4 waypoints when obstacles are within distance thresholds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862941"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shall have power to sustain 10 minutes of search time with full payload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must travel at ~1.5 m/s on average.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PX4 controllers support this velocity and has been flown up to 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  <a:tr h="862941"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</a:t>
                      </a:r>
                      <a:r>
                        <a:rPr lang="en-US" sz="160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shall search an area of 50,000 ft</a:t>
                      </a:r>
                      <a:r>
                        <a:rPr lang="en-US" sz="1600" u="none" strike="noStrike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Flight Controls (FC)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87701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24533" y="4022817"/>
            <a:ext cx="2221912" cy="2031198"/>
            <a:chOff x="3736975" y="1831362"/>
            <a:chExt cx="2459736" cy="224860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2353" y="1831362"/>
              <a:ext cx="2427660" cy="186444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36975" y="3710639"/>
              <a:ext cx="2459736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ODROID XU4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24533" y="1439244"/>
            <a:ext cx="2086480" cy="2304374"/>
            <a:chOff x="385546" y="599594"/>
            <a:chExt cx="2282757" cy="252114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l="26520" t="9033" r="25536" b="6477"/>
            <a:stretch/>
          </p:blipFill>
          <p:spPr>
            <a:xfrm>
              <a:off x="922022" y="599594"/>
              <a:ext cx="1276638" cy="1874818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385546" y="2474412"/>
              <a:ext cx="2282757" cy="64633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Pixhawk with PX4 Firmware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61198" y="1460277"/>
            <a:ext cx="4795058" cy="5293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ODROID XU4 acts as onboard supervisory computer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Interfaces with planning and perception subsystems to feed set points to the autopilot</a:t>
            </a:r>
            <a:br>
              <a:rPr lang="en-US" sz="1600" dirty="0" smtClean="0">
                <a:latin typeface="Candara"/>
                <a:cs typeface="Candara"/>
              </a:rPr>
            </a:br>
            <a:endParaRPr lang="en-US" sz="16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andara"/>
                <a:cs typeface="Candara"/>
              </a:rPr>
              <a:t>Pixhawk</a:t>
            </a:r>
            <a:r>
              <a:rPr lang="en-US" sz="1600" dirty="0" smtClean="0">
                <a:latin typeface="Candara"/>
                <a:cs typeface="Candara"/>
              </a:rPr>
              <a:t> autopilot will be used to control the vehicle</a:t>
            </a:r>
            <a:br>
              <a:rPr lang="en-US" sz="1600" dirty="0" smtClean="0">
                <a:latin typeface="Candara"/>
                <a:cs typeface="Candara"/>
              </a:rPr>
            </a:br>
            <a:endParaRPr lang="en-US" sz="16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andara"/>
                <a:cs typeface="Candara"/>
              </a:rPr>
              <a:t>Pixhawk</a:t>
            </a:r>
            <a:r>
              <a:rPr lang="en-US" sz="1600" dirty="0" smtClean="0">
                <a:latin typeface="Candara"/>
                <a:cs typeface="Candara"/>
              </a:rPr>
              <a:t> was available, cheap enough to procure for multiple platforms, supports open source firmware for flexible software development, and legacy code and experience existed in house </a:t>
            </a:r>
            <a:br>
              <a:rPr lang="en-US" sz="1600" dirty="0" smtClean="0">
                <a:latin typeface="Candara"/>
                <a:cs typeface="Candara"/>
              </a:rPr>
            </a:br>
            <a:endParaRPr lang="en-US" sz="16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andara"/>
                <a:cs typeface="Candara"/>
              </a:rPr>
              <a:t>Pixhawk</a:t>
            </a:r>
            <a:r>
              <a:rPr lang="en-US" sz="1600" dirty="0" smtClean="0">
                <a:latin typeface="Candara"/>
                <a:cs typeface="Candara"/>
              </a:rPr>
              <a:t> supports position, velocity, or attitude set points for flexible interfacing options</a:t>
            </a:r>
            <a:br>
              <a:rPr lang="en-US" sz="1600" dirty="0" smtClean="0">
                <a:latin typeface="Candara"/>
                <a:cs typeface="Candara"/>
              </a:rPr>
            </a:br>
            <a:endParaRPr lang="en-US" sz="16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Candara"/>
                <a:cs typeface="Candara"/>
              </a:rPr>
              <a:t>Pixhawk</a:t>
            </a:r>
            <a:r>
              <a:rPr lang="en-US" sz="1600" dirty="0" smtClean="0">
                <a:latin typeface="Candara"/>
                <a:cs typeface="Candara"/>
              </a:rPr>
              <a:t> supports the use of external vision position estimate solutions, such as the one provided from SLAM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FC Hardware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87117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34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1197" y="1460277"/>
            <a:ext cx="8203917" cy="5324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Robotic operating system was used to integrate the perception, planning, and flight control subsystems </a:t>
            </a:r>
          </a:p>
          <a:p>
            <a:endParaRPr lang="en-US" sz="16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ROS abstracts messaging layers, manages dependencies, is open source, supports heterogeneous code, and has existing code base to support each of the required subsystems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Built on a publish/subscriber and service/consumer architecture 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Software is developed as interconnected nodes accomplishing various tasks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The flight control software was architected to maximize code reusability and modularity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Focus on standardizing interfaces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Support swapping nodes as new subsystem functionality becomes mature</a:t>
            </a:r>
          </a:p>
          <a:p>
            <a:pPr marL="742950" lvl="1" indent="-285750">
              <a:buFont typeface="Arial"/>
              <a:buChar char="•"/>
            </a:pPr>
            <a:endParaRPr lang="en-US" sz="16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Candara"/>
                <a:cs typeface="Candara"/>
              </a:rPr>
              <a:t>Support future integration with software-in-the-loop simulations </a:t>
            </a:r>
            <a:endParaRPr lang="en-US" sz="16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FC Software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5673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 descr="Macintosh HD:Users:Drew:Desktop:FlyNet:Technical:scripts:rqt_graph_cur_cro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1088"/>
            <a:ext cx="9162516" cy="2770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1518231" y="4516303"/>
            <a:ext cx="1" cy="8593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5244" y="5426605"/>
            <a:ext cx="156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Local Position Estimate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016986" y="2931664"/>
            <a:ext cx="0" cy="6584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94952" y="2279351"/>
            <a:ext cx="225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Coordinate Frame Translation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8185277" y="4258502"/>
            <a:ext cx="0" cy="6110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71861" y="5018395"/>
            <a:ext cx="225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Trajectory Generation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988905" y="1813955"/>
            <a:ext cx="1196372" cy="77996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14417" y="1412763"/>
            <a:ext cx="225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Core Flight Control Nodes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29" name="Straight Arrow Connector 28"/>
          <p:cNvCxnSpPr>
            <a:stCxn id="25" idx="2"/>
          </p:cNvCxnSpPr>
          <p:nvPr/>
        </p:nvCxnSpPr>
        <p:spPr>
          <a:xfrm>
            <a:off x="6241345" y="2059094"/>
            <a:ext cx="0" cy="10918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FC ROS Architecture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97561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 descr="Macintosh HD:Users:Drew:Desktop:FlyNet:Technical:scripts:rqt_graph_cur_cro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1088"/>
            <a:ext cx="9162516" cy="27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499186" y="3179384"/>
            <a:ext cx="284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Perception Subsystem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43933" y="3417888"/>
            <a:ext cx="1379402" cy="859709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001732" y="4277597"/>
            <a:ext cx="284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Planning </a:t>
            </a:r>
          </a:p>
          <a:p>
            <a:pPr algn="ctr"/>
            <a:r>
              <a:rPr lang="en-US" dirty="0" smtClean="0">
                <a:latin typeface="Candara"/>
                <a:cs typeface="Candara"/>
              </a:rPr>
              <a:t>Subsystem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389" y="3627575"/>
            <a:ext cx="3752609" cy="1021658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FC ROS Architecture</a:t>
            </a:r>
            <a:endParaRPr lang="en-US" sz="2400" dirty="0" smtClean="0">
              <a:latin typeface="Candara"/>
              <a:cs typeface="Candara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988905" y="1813955"/>
            <a:ext cx="1196372" cy="77996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14417" y="1412763"/>
            <a:ext cx="225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/>
                <a:cs typeface="Candara"/>
              </a:rPr>
              <a:t>Core Flight Control Nodes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31" name="Straight Arrow Connector 30"/>
          <p:cNvCxnSpPr>
            <a:stCxn id="30" idx="2"/>
          </p:cNvCxnSpPr>
          <p:nvPr/>
        </p:nvCxnSpPr>
        <p:spPr>
          <a:xfrm>
            <a:off x="6241345" y="2059094"/>
            <a:ext cx="0" cy="10918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7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1197" y="1460277"/>
            <a:ext cx="8203917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6 </a:t>
            </a:r>
            <a:r>
              <a:rPr lang="en-US" sz="2400" dirty="0" err="1" smtClean="0">
                <a:latin typeface="Candara"/>
                <a:cs typeface="Candara"/>
              </a:rPr>
              <a:t>DoF</a:t>
            </a:r>
            <a:r>
              <a:rPr lang="en-US" sz="2400" dirty="0" smtClean="0">
                <a:latin typeface="Candara"/>
                <a:cs typeface="Candara"/>
              </a:rPr>
              <a:t> Model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First order model for motor dynamics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Ignores sensor dynamics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Path commands given as inertial x, y, z and yaw at time t</a:t>
            </a:r>
            <a:br>
              <a:rPr lang="en-US" sz="2400" dirty="0" smtClean="0">
                <a:latin typeface="Candara"/>
                <a:cs typeface="Candara"/>
              </a:rPr>
            </a:b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Model does not include: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Airframe drag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Blade flapping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Wall and boundary effects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Control Dynamics Modeling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1465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38</a:t>
            </a:fld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955" y="989625"/>
            <a:ext cx="5766209" cy="2863391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2"/>
          <a:stretch/>
        </p:blipFill>
        <p:spPr bwMode="auto">
          <a:xfrm>
            <a:off x="2983498" y="4373607"/>
            <a:ext cx="3141098" cy="22366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/>
        </p:blipFill>
        <p:spPr bwMode="auto">
          <a:xfrm>
            <a:off x="-70879" y="4373607"/>
            <a:ext cx="3149087" cy="22366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/>
          <a:stretch/>
        </p:blipFill>
        <p:spPr bwMode="auto">
          <a:xfrm>
            <a:off x="5945462" y="4373607"/>
            <a:ext cx="3019404" cy="2155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9997" y="3910329"/>
            <a:ext cx="2723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Altitude Step Response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4071" y="3916793"/>
            <a:ext cx="2723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Lateral Step Response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0842" y="3907831"/>
            <a:ext cx="2723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Yaw Step Response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Control Dynamics Modeling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55611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t="6525" r="3202" b="5460"/>
          <a:stretch/>
        </p:blipFill>
        <p:spPr bwMode="auto">
          <a:xfrm>
            <a:off x="1868897" y="935723"/>
            <a:ext cx="4883942" cy="53946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Control Dynamics Modeling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44538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1" name="Group 1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29" b="100000" l="1905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5-Point Star 22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Octagon 1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ctagon 1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9890" y="1769993"/>
            <a:ext cx="34339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Autonomously explore an indoor environment with a team of ground/air robots in a disaster area situation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Map the environment and communicate that map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Identify humans in the environment and report their locations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Deliver a package to humans in the environment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Presentation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8515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y_traj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40" y="1142734"/>
            <a:ext cx="7112000" cy="533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Flight Results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478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cintosh HD:Users:Drew:Desktop:FlyNet:Data:flight_data:zpos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20" y="2175956"/>
            <a:ext cx="4907280" cy="368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Drew:Desktop:FlyNet:Data:flight_data:ypos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r="6531"/>
          <a:stretch/>
        </p:blipFill>
        <p:spPr bwMode="auto">
          <a:xfrm>
            <a:off x="-117230" y="2175956"/>
            <a:ext cx="4591538" cy="36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729488" y="1508149"/>
            <a:ext cx="617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Flight Data for Square Trajectory with Altitude Hold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Flight Results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57868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yaw_command_yaw_po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26" y="2270963"/>
            <a:ext cx="4892749" cy="3669562"/>
          </a:xfrm>
          <a:prstGeom prst="rect">
            <a:avLst/>
          </a:prstGeom>
        </p:spPr>
      </p:pic>
      <p:pic>
        <p:nvPicPr>
          <p:cNvPr id="3" name="Picture 2" descr="yaw_command_xy_ho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79" y="2233571"/>
            <a:ext cx="4942605" cy="37069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9488" y="1508149"/>
            <a:ext cx="6174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Flight Data for Yaw Step Command with Position hold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Flight Results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0754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1197" y="1176568"/>
            <a:ext cx="8203917" cy="71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Tune control gains based on modeling results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Refine dynamics model from flight data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Integrate subsystems as they reach maturity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Integrate obstacle avoidance functionality in the ROS architecture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Develop software to overcome obstacles using altitude diversity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Utilize SITL simulations to verify flight control software functionality before hardware deployment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FC Path Forward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906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Table 4"/>
          <p:cNvGraphicFramePr/>
          <p:nvPr/>
        </p:nvGraphicFramePr>
        <p:xfrm>
          <a:off x="477360" y="1025280"/>
          <a:ext cx="8204040" cy="2723760"/>
        </p:xfrm>
        <a:graphic>
          <a:graphicData uri="http://schemas.openxmlformats.org/drawingml/2006/table">
            <a:tbl>
              <a:tblPr/>
              <a:tblGrid>
                <a:gridCol w="867240"/>
                <a:gridCol w="3668400"/>
                <a:gridCol w="3668400"/>
              </a:tblGrid>
              <a:tr h="444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>
                          <a:solidFill>
                            <a:srgbClr val="000000"/>
                          </a:solidFill>
                          <a:latin typeface="DejaVu Serif"/>
                        </a:rPr>
                        <a:t>Level 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>
                          <a:latin typeface="DejaVu Serif"/>
                        </a:rPr>
                        <a:t>How is Requirement Satisfied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1.1.1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DejaVu Serif"/>
                        </a:rPr>
                        <a:t>The system shall have visual sensor(s)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strike="noStrike">
                          <a:latin typeface="DejaVu Serif"/>
                        </a:rPr>
                        <a:t>Guidance</a:t>
                      </a:r>
                      <a:r>
                        <a:rPr lang="en-US" sz="1400" strike="noStrike">
                          <a:latin typeface="DejaVu Serif"/>
                        </a:rPr>
                        <a:t> cameras</a:t>
                      </a:r>
                      <a:endParaRPr/>
                    </a:p>
                  </a:txBody>
                  <a:tcPr/>
                </a:tc>
              </a:tr>
              <a:tr h="634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1.1.2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DejaVu Serif"/>
                        </a:rPr>
                        <a:t>The system shall be capable of processing imagery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strike="noStrike">
                          <a:latin typeface="DejaVu Serif"/>
                        </a:rPr>
                        <a:t>Guidance</a:t>
                      </a:r>
                      <a:r>
                        <a:rPr lang="en-US" sz="1400" strike="noStrike">
                          <a:latin typeface="DejaVu Serif"/>
                        </a:rPr>
                        <a:t> and software pipelines</a:t>
                      </a:r>
                      <a:endParaRPr/>
                    </a:p>
                  </a:txBody>
                  <a:tcPr/>
                </a:tc>
              </a:tr>
              <a:tr h="634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1.2.1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The system shall avoid unrecoverable collisions with obstacles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Obstacle detection via </a:t>
                      </a:r>
                      <a:r>
                        <a:rPr lang="en-US" sz="1400" i="1" strike="noStrike">
                          <a:latin typeface="DejaVu Serif"/>
                        </a:rPr>
                        <a:t>Guidance</a:t>
                      </a:r>
                      <a:endParaRPr/>
                    </a:p>
                  </a:txBody>
                  <a:tcPr/>
                </a:tc>
              </a:tr>
              <a:tr h="635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1.2.2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The system shall plan vehicle trajectories through the environment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Map production from </a:t>
                      </a:r>
                      <a:r>
                        <a:rPr lang="en-US" sz="1400" i="1" strike="noStrike">
                          <a:latin typeface="DejaVu Serif"/>
                        </a:rPr>
                        <a:t>RTABMap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9" name="Table 5"/>
          <p:cNvGraphicFramePr/>
          <p:nvPr>
            <p:extLst>
              <p:ext uri="{D42A27DB-BD31-4B8C-83A1-F6EECF244321}">
                <p14:modId xmlns:p14="http://schemas.microsoft.com/office/powerpoint/2010/main" val="213598280"/>
              </p:ext>
            </p:extLst>
          </p:nvPr>
        </p:nvGraphicFramePr>
        <p:xfrm>
          <a:off x="414000" y="4346280"/>
          <a:ext cx="8272800" cy="1749359"/>
        </p:xfrm>
        <a:graphic>
          <a:graphicData uri="http://schemas.openxmlformats.org/drawingml/2006/table">
            <a:tbl>
              <a:tblPr/>
              <a:tblGrid>
                <a:gridCol w="950675"/>
                <a:gridCol w="3688677"/>
                <a:gridCol w="3633448"/>
              </a:tblGrid>
              <a:tr h="51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strike="noStrike">
                          <a:solidFill>
                            <a:srgbClr val="000000"/>
                          </a:solidFill>
                          <a:latin typeface="DejaVu Serif"/>
                        </a:rPr>
                        <a:t>Level 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dirty="0">
                          <a:latin typeface="DejaVu Serif"/>
                        </a:rPr>
                        <a:t>How is Requirement Satisfied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8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DejaVu Serif"/>
                        </a:rPr>
                        <a:t>2.1.1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DejaVu Serif"/>
                        </a:rPr>
                        <a:t>The PPU shall estimate target position to within 0.5 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latin typeface="DejaVu Serif"/>
                        </a:rPr>
                        <a:t>Software stereo pipeline's depth image coupled with </a:t>
                      </a:r>
                      <a:r>
                        <a:rPr lang="en-US" sz="1400" i="1" strike="noStrike">
                          <a:latin typeface="DejaVu Serif"/>
                        </a:rPr>
                        <a:t>RTABMap</a:t>
                      </a:r>
                      <a:r>
                        <a:rPr lang="en-US" sz="1400" strike="noStrike">
                          <a:latin typeface="DejaVu Serif"/>
                        </a:rPr>
                        <a:t> position estimate</a:t>
                      </a:r>
                      <a:endParaRPr/>
                    </a:p>
                  </a:txBody>
                  <a:tcPr/>
                </a:tc>
              </a:tr>
              <a:tr h="50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DejaVu Serif"/>
                        </a:rPr>
                        <a:t>4.1.2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strike="noStrike">
                          <a:solidFill>
                            <a:srgbClr val="000000"/>
                          </a:solidFill>
                          <a:latin typeface="DejaVu Serif"/>
                        </a:rPr>
                        <a:t>The system shall perform perception onboard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i="1" strike="noStrike" dirty="0">
                          <a:latin typeface="DejaVu Serif"/>
                        </a:rPr>
                        <a:t>Guidance </a:t>
                      </a:r>
                      <a:r>
                        <a:rPr lang="en-US" sz="1400" strike="noStrike" dirty="0">
                          <a:latin typeface="DejaVu Serif"/>
                        </a:rPr>
                        <a:t>+ </a:t>
                      </a:r>
                      <a:r>
                        <a:rPr lang="en-US" sz="1400" i="1" strike="noStrike" dirty="0" err="1">
                          <a:latin typeface="DejaVu Serif"/>
                        </a:rPr>
                        <a:t>RTABMap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Perception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4530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4"/>
          <p:cNvSpPr/>
          <p:nvPr/>
        </p:nvSpPr>
        <p:spPr>
          <a:xfrm>
            <a:off x="457200" y="1188720"/>
            <a:ext cx="8412120" cy="48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i="1" strike="noStrike" dirty="0">
                <a:latin typeface="Candara"/>
                <a:cs typeface="Candara"/>
              </a:rPr>
              <a:t>Major Design Choices</a:t>
            </a:r>
            <a:r>
              <a:rPr lang="en-US" sz="2000" i="1" strike="noStrike" dirty="0" smtClean="0">
                <a:latin typeface="Candara"/>
                <a:cs typeface="Candara"/>
              </a:rPr>
              <a:t>:</a:t>
            </a:r>
            <a:br>
              <a:rPr lang="en-US" sz="2000" i="1" strike="noStrike" dirty="0" smtClean="0">
                <a:latin typeface="Candara"/>
                <a:cs typeface="Candara"/>
              </a:rPr>
            </a:b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Custom </a:t>
            </a:r>
            <a:r>
              <a:rPr lang="en-US" sz="2000" strike="noStrike" dirty="0" err="1">
                <a:latin typeface="Candara"/>
                <a:cs typeface="Candara"/>
              </a:rPr>
              <a:t>vs</a:t>
            </a:r>
            <a:r>
              <a:rPr lang="en-US" sz="2000" strike="noStrike" dirty="0">
                <a:latin typeface="Candara"/>
                <a:cs typeface="Candara"/>
              </a:rPr>
              <a:t> Off-The-Shelf SLAM Package</a:t>
            </a: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Underlying algorithmic options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Sparse </a:t>
            </a:r>
            <a:r>
              <a:rPr lang="en-US" sz="2000" strike="noStrike" dirty="0" err="1">
                <a:latin typeface="Candara"/>
                <a:cs typeface="Candara"/>
              </a:rPr>
              <a:t>vs</a:t>
            </a:r>
            <a:r>
              <a:rPr lang="en-US" sz="2000" strike="noStrike" dirty="0">
                <a:latin typeface="Candara"/>
                <a:cs typeface="Candara"/>
              </a:rPr>
              <a:t> Dense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Loop closure support</a:t>
            </a: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Image processing choices: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Onboard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Auxiliary processor</a:t>
            </a: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Image sensor choices: 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Monocular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Visual + Depth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Stereo pair</a:t>
            </a: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Additional sensor options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Ultrasound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Scanning laser</a:t>
            </a:r>
            <a:endParaRPr sz="2000" dirty="0">
              <a:latin typeface="Candara"/>
              <a:cs typeface="Candara"/>
            </a:endParaRPr>
          </a:p>
          <a:p>
            <a:pPr marL="1200150" lvl="2" indent="-285750">
              <a:lnSpc>
                <a:spcPct val="100000"/>
              </a:lnSpc>
              <a:buSzPct val="100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Laser </a:t>
            </a:r>
            <a:r>
              <a:rPr lang="en-US" sz="2000" strike="noStrike" dirty="0" smtClean="0">
                <a:latin typeface="Candara"/>
                <a:cs typeface="Candara"/>
              </a:rPr>
              <a:t>altimeter</a:t>
            </a:r>
            <a:endParaRPr sz="2000" dirty="0">
              <a:latin typeface="Candara"/>
              <a:cs typeface="Candar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sz="2000" dirty="0">
              <a:latin typeface="Candara"/>
              <a:cs typeface="Candar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93210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548640" y="971332"/>
            <a:ext cx="8229240" cy="592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Given timeline and team resources, development of a custom SLAM solution was not feasible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Turned to available software packages for their support of popular varieties of SLAM</a:t>
            </a:r>
            <a:r>
              <a:rPr lang="en-US" sz="2000" strike="noStrike" dirty="0" smtClean="0">
                <a:latin typeface="Candara"/>
                <a:cs typeface="Candara"/>
              </a:rPr>
              <a:t>:</a:t>
            </a:r>
            <a:endParaRPr lang="en-US" sz="20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hr-HR" sz="2000" i="1" dirty="0">
                <a:latin typeface="Candara"/>
                <a:cs typeface="Candara"/>
              </a:rPr>
              <a:t>RGBDSlam</a:t>
            </a:r>
            <a:endParaRPr lang="hr-HR" sz="20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tr-TR" sz="2000" i="1" dirty="0" err="1">
                <a:latin typeface="Candara"/>
                <a:cs typeface="Candara"/>
              </a:rPr>
              <a:t>RTABMap</a:t>
            </a:r>
            <a:endParaRPr lang="tr-TR" sz="20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tr-TR" sz="2000" i="1" dirty="0" err="1">
                <a:latin typeface="Candara"/>
                <a:cs typeface="Candara"/>
              </a:rPr>
              <a:t>CCNYSlam</a:t>
            </a:r>
            <a:endParaRPr lang="tr-TR" sz="2000" dirty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hr-HR" sz="2000" i="1" dirty="0" smtClean="0">
                <a:latin typeface="Candara"/>
                <a:cs typeface="Candara"/>
              </a:rPr>
              <a:t>LSDSlam</a:t>
            </a:r>
            <a:endParaRPr sz="2000" dirty="0" smtClean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r>
              <a:rPr lang="en-US" sz="2000" i="1" strike="noStrike" dirty="0">
                <a:latin typeface="Candara"/>
                <a:cs typeface="Candara"/>
              </a:rPr>
              <a:t>			</a:t>
            </a:r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Package determines sensors required and potential limitations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Loop closure determined to be a necessary feature to support operations in larger spaces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Necessary to have immediate position output for use in control system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Required to provide reasonable performance on a CPU that can be flown as payload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Custom vs. Prebuilt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50968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4"/>
          <p:cNvSpPr/>
          <p:nvPr/>
        </p:nvSpPr>
        <p:spPr>
          <a:xfrm>
            <a:off x="548640" y="1188720"/>
            <a:ext cx="8229240" cy="27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strike="noStrike" dirty="0">
                <a:latin typeface="Candara"/>
                <a:cs typeface="Candara"/>
              </a:rPr>
              <a:t>Design choice: </a:t>
            </a:r>
            <a:r>
              <a:rPr lang="en-US" sz="2000" b="1" i="1" strike="noStrike" dirty="0" err="1">
                <a:latin typeface="Candara"/>
                <a:cs typeface="Candara"/>
              </a:rPr>
              <a:t>RTABMap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	Demonstrated capability aboard ARM </a:t>
            </a:r>
            <a:r>
              <a:rPr lang="en-US" sz="2000" strike="noStrike" dirty="0" smtClean="0">
                <a:latin typeface="Candara"/>
                <a:cs typeface="Candara"/>
              </a:rPr>
              <a:t>SOCs</a:t>
            </a:r>
            <a:br>
              <a:rPr lang="en-US" sz="2000" strike="noStrike" dirty="0" smtClean="0">
                <a:latin typeface="Candara"/>
                <a:cs typeface="Candara"/>
              </a:rPr>
            </a:br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	Provides for loop closure and map </a:t>
            </a:r>
            <a:r>
              <a:rPr lang="en-US" sz="2000" strike="noStrike" dirty="0" smtClean="0">
                <a:latin typeface="Candara"/>
                <a:cs typeface="Candara"/>
              </a:rPr>
              <a:t>generation</a:t>
            </a:r>
            <a:br>
              <a:rPr lang="en-US" sz="2000" strike="noStrike" dirty="0" smtClean="0">
                <a:latin typeface="Candara"/>
                <a:cs typeface="Candara"/>
              </a:rPr>
            </a:br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	Able to use a variety of sensor inputs (RGB-D / stereo / laser</a:t>
            </a:r>
            <a:r>
              <a:rPr lang="en-US" sz="2000" strike="noStrike" dirty="0" smtClean="0">
                <a:latin typeface="Candara"/>
                <a:cs typeface="Candara"/>
              </a:rPr>
              <a:t>)</a:t>
            </a:r>
            <a:br>
              <a:rPr lang="en-US" sz="2000" strike="noStrike" dirty="0" smtClean="0">
                <a:latin typeface="Candara"/>
                <a:cs typeface="Candara"/>
              </a:rPr>
            </a:br>
            <a:endParaRPr sz="2000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	Uses sparse methods with a </a:t>
            </a:r>
            <a:r>
              <a:rPr lang="en-US" sz="2000" strike="noStrike" dirty="0" err="1">
                <a:latin typeface="Candara"/>
                <a:cs typeface="Candara"/>
              </a:rPr>
              <a:t>keyframe</a:t>
            </a:r>
            <a:r>
              <a:rPr lang="en-US" sz="2000" strike="noStrike" dirty="0">
                <a:latin typeface="Candara"/>
                <a:cs typeface="Candara"/>
              </a:rPr>
              <a:t> approach to minimize growth of </a:t>
            </a:r>
            <a:r>
              <a:rPr lang="en-US" sz="2000" strike="noStrike" dirty="0" smtClean="0">
                <a:latin typeface="Candara"/>
                <a:cs typeface="Candara"/>
              </a:rPr>
              <a:t>	map </a:t>
            </a:r>
            <a:r>
              <a:rPr lang="en-US" sz="2000" strike="noStrike" dirty="0">
                <a:latin typeface="Candara"/>
                <a:cs typeface="Candara"/>
              </a:rPr>
              <a:t>over large areas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SLAM Design Choice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2418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4"/>
          <p:cNvSpPr/>
          <p:nvPr/>
        </p:nvSpPr>
        <p:spPr>
          <a:xfrm>
            <a:off x="548640" y="1188720"/>
            <a:ext cx="8229240" cy="194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buSzPct val="105000"/>
            </a:pPr>
            <a:r>
              <a:rPr lang="en-US" sz="2000" i="1" strike="noStrike" dirty="0" err="1">
                <a:latin typeface="Candara"/>
                <a:cs typeface="Candara"/>
              </a:rPr>
              <a:t>RTABMap</a:t>
            </a:r>
            <a:r>
              <a:rPr lang="en-US" sz="2000" strike="noStrike" dirty="0">
                <a:latin typeface="Candara"/>
                <a:cs typeface="Candara"/>
              </a:rPr>
              <a:t> requires an </a:t>
            </a:r>
            <a:r>
              <a:rPr lang="en-US" sz="2000" strike="noStrike" dirty="0" err="1">
                <a:latin typeface="Candara"/>
                <a:cs typeface="Candara"/>
              </a:rPr>
              <a:t>odometry</a:t>
            </a:r>
            <a:r>
              <a:rPr lang="en-US" sz="2000" strike="noStrike" dirty="0">
                <a:latin typeface="Candara"/>
                <a:cs typeface="Candara"/>
              </a:rPr>
              <a:t> source of some sort</a:t>
            </a: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External </a:t>
            </a:r>
            <a:r>
              <a:rPr lang="en-US" sz="2000" strike="noStrike" dirty="0" err="1">
                <a:latin typeface="Candara"/>
                <a:cs typeface="Candara"/>
              </a:rPr>
              <a:t>odometry</a:t>
            </a:r>
            <a:r>
              <a:rPr lang="en-US" sz="2000" strike="noStrike" dirty="0">
                <a:latin typeface="Candara"/>
                <a:cs typeface="Candara"/>
              </a:rPr>
              <a:t> could offload a major source of CPU utilization</a:t>
            </a:r>
            <a:endParaRPr sz="2000" dirty="0">
              <a:latin typeface="Candara"/>
              <a:cs typeface="Candara"/>
            </a:endParaRPr>
          </a:p>
          <a:p>
            <a:pPr marL="742950" lvl="1" indent="-285750"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Capable of generating </a:t>
            </a:r>
            <a:r>
              <a:rPr lang="en-US" sz="2000" strike="noStrike" dirty="0" err="1">
                <a:latin typeface="Candara"/>
                <a:cs typeface="Candara"/>
              </a:rPr>
              <a:t>odometry</a:t>
            </a:r>
            <a:r>
              <a:rPr lang="en-US" sz="2000" strike="noStrike" dirty="0">
                <a:latin typeface="Candara"/>
                <a:cs typeface="Candara"/>
              </a:rPr>
              <a:t> from monocular or stereo sensors</a:t>
            </a:r>
            <a:endParaRPr sz="2000" dirty="0">
              <a:latin typeface="Candara"/>
              <a:cs typeface="Candara"/>
            </a:endParaRPr>
          </a:p>
          <a:p>
            <a:pPr>
              <a:lnSpc>
                <a:spcPct val="100000"/>
              </a:lnSpc>
              <a:buSzPct val="105000"/>
            </a:pPr>
            <a:endParaRPr sz="2000" dirty="0">
              <a:latin typeface="Candara"/>
              <a:cs typeface="Candara"/>
            </a:endParaRPr>
          </a:p>
          <a:p>
            <a:pPr>
              <a:lnSpc>
                <a:spcPct val="100000"/>
              </a:lnSpc>
              <a:buSzPct val="105000"/>
            </a:pPr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pPr>
              <a:lnSpc>
                <a:spcPct val="100000"/>
              </a:lnSpc>
              <a:buSzPct val="105000"/>
            </a:pPr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640080" y="2440440"/>
            <a:ext cx="3840120" cy="300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buSzPct val="105000"/>
            </a:pPr>
            <a:r>
              <a:rPr lang="en-US" sz="2000" b="1" strike="noStrike" dirty="0">
                <a:latin typeface="Candara"/>
                <a:cs typeface="Candara"/>
              </a:rPr>
              <a:t>Design Choice:</a:t>
            </a:r>
            <a:r>
              <a:rPr lang="en-US" sz="2000" strike="noStrike" dirty="0">
                <a:latin typeface="Candara"/>
                <a:cs typeface="Candara"/>
              </a:rPr>
              <a:t> </a:t>
            </a:r>
            <a:r>
              <a:rPr lang="en-US" sz="2000" i="1" strike="noStrike" dirty="0" smtClean="0">
                <a:latin typeface="Candara"/>
                <a:cs typeface="Candara"/>
              </a:rPr>
              <a:t>Guidance</a:t>
            </a:r>
            <a:endParaRPr sz="2000" dirty="0">
              <a:latin typeface="Candara"/>
              <a:cs typeface="Candara"/>
            </a:endParaRPr>
          </a:p>
          <a:p>
            <a:pPr marL="285750" indent="-285750"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Provides an external auxiliary processor to compute </a:t>
            </a:r>
            <a:r>
              <a:rPr lang="en-US" sz="2000" strike="noStrike" dirty="0" err="1">
                <a:latin typeface="Candara"/>
                <a:cs typeface="Candara"/>
              </a:rPr>
              <a:t>odometry</a:t>
            </a:r>
            <a:r>
              <a:rPr lang="en-US" sz="2000" strike="noStrike" dirty="0">
                <a:latin typeface="Candara"/>
                <a:cs typeface="Candara"/>
              </a:rPr>
              <a:t>, as well as </a:t>
            </a:r>
            <a:r>
              <a:rPr lang="en-US" sz="2000" strike="noStrike" dirty="0" err="1">
                <a:latin typeface="Candara"/>
                <a:cs typeface="Candara"/>
              </a:rPr>
              <a:t>sychronized</a:t>
            </a:r>
            <a:r>
              <a:rPr lang="en-US" sz="2000" strike="noStrike" dirty="0">
                <a:latin typeface="Candara"/>
                <a:cs typeface="Candara"/>
              </a:rPr>
              <a:t> global shutter stereo pairs</a:t>
            </a:r>
            <a:endParaRPr sz="2000" dirty="0">
              <a:latin typeface="Candara"/>
              <a:cs typeface="Candara"/>
            </a:endParaRPr>
          </a:p>
          <a:p>
            <a:pPr marL="285750" indent="-285750"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Includes ultrasound sensors as a bonus</a:t>
            </a:r>
            <a:endParaRPr sz="2000" dirty="0">
              <a:latin typeface="Candara"/>
              <a:cs typeface="Candara"/>
            </a:endParaRPr>
          </a:p>
          <a:p>
            <a:pPr marL="285750" indent="-285750">
              <a:lnSpc>
                <a:spcPct val="100000"/>
              </a:lnSpc>
              <a:buSzPct val="105000"/>
              <a:buFont typeface="Arial"/>
              <a:buChar char="•"/>
            </a:pPr>
            <a:r>
              <a:rPr lang="en-US" sz="2000" strike="noStrike" dirty="0">
                <a:latin typeface="Candara"/>
                <a:cs typeface="Candara"/>
              </a:rPr>
              <a:t>Available as a turn-key solution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800" l="0" r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019480" y="2093400"/>
            <a:ext cx="3575520" cy="357552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Onboard vs. Auxiliary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5899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4"/>
          <p:cNvSpPr/>
          <p:nvPr/>
        </p:nvSpPr>
        <p:spPr>
          <a:xfrm>
            <a:off x="457200" y="1510820"/>
            <a:ext cx="8229240" cy="300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strike="noStrike" dirty="0">
                <a:latin typeface="Candara"/>
                <a:cs typeface="Candara"/>
              </a:rPr>
              <a:t>Design choice: </a:t>
            </a:r>
            <a:r>
              <a:rPr lang="en-US" sz="2000" strike="noStrike" dirty="0">
                <a:latin typeface="Candara"/>
                <a:cs typeface="Candara"/>
              </a:rPr>
              <a:t>Stereo Pair</a:t>
            </a:r>
            <a:r>
              <a:rPr lang="en-US" sz="2000" b="1" strike="noStrike" dirty="0">
                <a:latin typeface="Candara"/>
                <a:cs typeface="Candara"/>
              </a:rPr>
              <a:t> 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Depth maps produced by </a:t>
            </a:r>
            <a:r>
              <a:rPr lang="en-US" sz="2000" i="1" strike="noStrike" dirty="0">
                <a:latin typeface="Candara"/>
                <a:cs typeface="Candara"/>
              </a:rPr>
              <a:t>Guidance</a:t>
            </a:r>
            <a:r>
              <a:rPr lang="en-US" sz="2000" strike="noStrike" dirty="0">
                <a:latin typeface="Candara"/>
                <a:cs typeface="Candara"/>
              </a:rPr>
              <a:t> show poor performance, related to stereo pipeline algorithm parameters that can't be changed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Software stereo pipeline available to produce depth maps for use in target registration to 3D coordinates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365760" y="1005480"/>
            <a:ext cx="822924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i="1" strike="noStrike" dirty="0" err="1">
                <a:latin typeface="Candara"/>
                <a:cs typeface="Candara"/>
              </a:rPr>
              <a:t>RTABMap</a:t>
            </a:r>
            <a:r>
              <a:rPr lang="en-US" sz="2000" strike="noStrike" dirty="0">
                <a:latin typeface="Candara"/>
                <a:cs typeface="Candara"/>
              </a:rPr>
              <a:t> requires imagery input, either as a RGB-D or a stereo pair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2"/>
          <a:srcRect l="34978" t="26553" r="35866" b="24077"/>
          <a:stretch/>
        </p:blipFill>
        <p:spPr>
          <a:xfrm>
            <a:off x="4881600" y="3566160"/>
            <a:ext cx="3896280" cy="2979360"/>
          </a:xfrm>
          <a:prstGeom prst="rect">
            <a:avLst/>
          </a:prstGeom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/>
        </p:blipFill>
        <p:spPr>
          <a:xfrm>
            <a:off x="640080" y="3827520"/>
            <a:ext cx="3672720" cy="1658520"/>
          </a:xfrm>
          <a:prstGeom prst="rect">
            <a:avLst/>
          </a:prstGeom>
          <a:ln>
            <a:noFill/>
          </a:ln>
        </p:spPr>
      </p:pic>
      <p:sp>
        <p:nvSpPr>
          <p:cNvPr id="117" name="CustomShape 6"/>
          <p:cNvSpPr/>
          <p:nvPr/>
        </p:nvSpPr>
        <p:spPr>
          <a:xfrm>
            <a:off x="640080" y="5760720"/>
            <a:ext cx="3840120" cy="35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i="1" strike="noStrike">
                <a:latin typeface="Candara"/>
                <a:cs typeface="Candara"/>
              </a:rPr>
              <a:t>Map produced by RGB+Depth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4937760" y="6217920"/>
            <a:ext cx="3840120" cy="35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i="1" strike="noStrike">
                <a:latin typeface="Candara"/>
                <a:cs typeface="Candara"/>
              </a:rPr>
              <a:t>Map produced by stereo pair</a:t>
            </a:r>
            <a:endParaRPr sz="2000">
              <a:latin typeface="Candara"/>
              <a:cs typeface="Candar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Camera Choice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8842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06336" y="1125098"/>
            <a:ext cx="247136" cy="298203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06336" y="1575701"/>
            <a:ext cx="247136" cy="298203"/>
          </a:xfrm>
          <a:prstGeom prst="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6336" y="2021329"/>
            <a:ext cx="247136" cy="2982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6336" y="2471932"/>
            <a:ext cx="247136" cy="2982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43693" y="1125098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hosted on XU4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43693" y="1529286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Off board system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53472" y="1982007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Sensor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43693" y="2438231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Pixhawk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363229" y="5647038"/>
            <a:ext cx="36092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63229" y="6314303"/>
            <a:ext cx="360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63229" y="6676562"/>
            <a:ext cx="3609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33936" y="5461303"/>
            <a:ext cx="328936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connection </a:t>
            </a:r>
            <a:br>
              <a:rPr lang="en-US" dirty="0" smtClean="0"/>
            </a:br>
            <a:r>
              <a:rPr lang="en-US" dirty="0" smtClean="0"/>
              <a:t>    using ROS publish/subscribe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3936" y="6107634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USB connection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3936" y="6476966"/>
            <a:ext cx="32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Wireless link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3954343" y="5667972"/>
            <a:ext cx="360928" cy="0"/>
          </a:xfrm>
          <a:prstGeom prst="lin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325050" y="5461303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SPI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</a:t>
            </a:fld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Presentation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83348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4"/>
          <p:cNvSpPr/>
          <p:nvPr/>
        </p:nvSpPr>
        <p:spPr>
          <a:xfrm>
            <a:off x="548640" y="1188720"/>
            <a:ext cx="8229240" cy="27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strike="noStrike" dirty="0">
                <a:latin typeface="Candara"/>
                <a:cs typeface="Candara"/>
              </a:rPr>
              <a:t>Design choice: </a:t>
            </a:r>
            <a:r>
              <a:rPr lang="en-US" sz="2000" b="1" dirty="0">
                <a:latin typeface="Candara"/>
                <a:cs typeface="Candara"/>
              </a:rPr>
              <a:t>L</a:t>
            </a:r>
            <a:r>
              <a:rPr lang="en-US" sz="2000" b="1" strike="noStrike" dirty="0" smtClean="0">
                <a:latin typeface="Candara"/>
                <a:cs typeface="Candara"/>
              </a:rPr>
              <a:t>aser </a:t>
            </a:r>
            <a:r>
              <a:rPr lang="en-US" sz="2000" b="1" strike="noStrike" dirty="0">
                <a:latin typeface="Candara"/>
                <a:cs typeface="Candara"/>
              </a:rPr>
              <a:t>altimeter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r>
              <a:rPr lang="en-US" sz="2000" i="1" strike="noStrike" dirty="0">
                <a:latin typeface="Candara"/>
                <a:cs typeface="Candara"/>
              </a:rPr>
              <a:t>Guidance</a:t>
            </a:r>
            <a:r>
              <a:rPr lang="en-US" sz="2000" strike="noStrike" dirty="0">
                <a:latin typeface="Candara"/>
                <a:cs typeface="Candara"/>
              </a:rPr>
              <a:t> provides ultrasounds for coarse object detection and coarse altitude estimation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As testing proceeds, the laser altimeter may become necessary to ensure safe autonomous takeoffs and landings </a:t>
            </a:r>
            <a:endParaRPr sz="2000" dirty="0">
              <a:latin typeface="Candara"/>
              <a:cs typeface="Candara"/>
            </a:endParaRPr>
          </a:p>
          <a:p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  <a:p>
            <a:r>
              <a:rPr lang="en-US" sz="2000" strike="noStrike" dirty="0">
                <a:latin typeface="Candara"/>
                <a:cs typeface="Candara"/>
              </a:rPr>
              <a:t>	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Additional Sensors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8634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1202040" y="644400"/>
            <a:ext cx="5955155" cy="3892068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t="30968"/>
          <a:stretch/>
        </p:blipFill>
        <p:spPr>
          <a:xfrm>
            <a:off x="2760896" y="4863469"/>
            <a:ext cx="4526399" cy="1994531"/>
          </a:xfrm>
          <a:prstGeom prst="rect">
            <a:avLst/>
          </a:prstGeom>
          <a:ln>
            <a:noFill/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2580726" y="4482428"/>
            <a:ext cx="1" cy="570302"/>
          </a:xfrm>
          <a:prstGeom prst="straightConnector1">
            <a:avLst/>
          </a:prstGeom>
          <a:ln w="3175" cmpd="sng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580726" y="5052730"/>
            <a:ext cx="283741" cy="1"/>
          </a:xfrm>
          <a:prstGeom prst="straightConnector1">
            <a:avLst/>
          </a:prstGeom>
          <a:ln w="31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529896" y="4482429"/>
            <a:ext cx="2" cy="570302"/>
          </a:xfrm>
          <a:prstGeom prst="straightConnector1">
            <a:avLst/>
          </a:prstGeom>
          <a:ln w="3175" cmpd="sng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53213" y="5052731"/>
            <a:ext cx="476683" cy="1"/>
          </a:xfrm>
          <a:prstGeom prst="straightConnector1">
            <a:avLst/>
          </a:prstGeom>
          <a:ln w="31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45676" y="972719"/>
            <a:ext cx="5499236" cy="356375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45676" y="4674450"/>
            <a:ext cx="5499236" cy="218354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stomShape 3"/>
          <p:cNvSpPr/>
          <p:nvPr/>
        </p:nvSpPr>
        <p:spPr>
          <a:xfrm>
            <a:off x="-634065" y="2301894"/>
            <a:ext cx="3498532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trike="noStrike" dirty="0" smtClean="0">
                <a:latin typeface="Candara"/>
                <a:ea typeface="DejaVu Sans"/>
              </a:rPr>
              <a:t>Guidance</a:t>
            </a:r>
            <a:endParaRPr dirty="0"/>
          </a:p>
        </p:txBody>
      </p:sp>
      <p:sp>
        <p:nvSpPr>
          <p:cNvPr id="28" name="CustomShape 3"/>
          <p:cNvSpPr/>
          <p:nvPr/>
        </p:nvSpPr>
        <p:spPr>
          <a:xfrm>
            <a:off x="-634065" y="5412978"/>
            <a:ext cx="3498532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trike="noStrike" dirty="0" smtClean="0">
                <a:latin typeface="Candara"/>
                <a:ea typeface="DejaVu Sans"/>
              </a:rPr>
              <a:t>RTAB Map</a:t>
            </a:r>
            <a:endParaRPr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Additional Sensors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9364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19106" y="2332528"/>
            <a:ext cx="5380130" cy="2579991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54" y="1594175"/>
            <a:ext cx="2829398" cy="2215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054" y="4417761"/>
            <a:ext cx="2830702" cy="2216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6584" y="173888"/>
            <a:ext cx="505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Software Stereo Block Diagram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961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93053"/>
              </p:ext>
            </p:extLst>
          </p:nvPr>
        </p:nvGraphicFramePr>
        <p:xfrm>
          <a:off x="457198" y="978145"/>
          <a:ext cx="7593494" cy="2407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96747"/>
                <a:gridCol w="3796747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Level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How is Requirement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Satisfied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The system shall have visual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sensor(s)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FLiR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Lepton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LWIR Camera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The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system shall be capable of processing imagery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OpenCV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The system shall locate individual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targets with 95% probability of detection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Use of LWIR instead of visual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The system shall identify human targets within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5 meters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Sufficient resolution to detect humans at 5 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471971"/>
              </p:ext>
            </p:extLst>
          </p:nvPr>
        </p:nvGraphicFramePr>
        <p:xfrm>
          <a:off x="457198" y="3431762"/>
          <a:ext cx="7593494" cy="28956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796747"/>
                <a:gridCol w="3796747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Level 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How is Requirement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Satisfied</a:t>
                      </a:r>
                      <a:endParaRPr lang="en-US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The PPU shall estimate the target position to within 0.5 meters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As long as depth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map is accurate enough, this is not a problem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Each PPU shall estimate at least 2 visually identified targets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Number of tracked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targets is configurable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Each PPU shall maintain estimates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of all confirmed target tracks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Estimates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are published to ROS nodes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PPUs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shall process target estimates at 10 Hz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Small images and simple algorithm = very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 fast processing (Close to real time with HD images)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Target ID and Tracking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71430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95" y="1005466"/>
            <a:ext cx="875707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Design Choices: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Sensor Type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Visual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IR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Stereo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Monocular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Tracking Algorithm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Alternative Multiple Models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Multiple Hypothesis Tracker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Discrimination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Simple Masking Tracker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33084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95" y="1005466"/>
            <a:ext cx="875707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Design Choices: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Sensor Type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Visual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IR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Stereo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Monocular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Tracking Algorithm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Alternative Multiple Models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Multiple Hypothesis Tracker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Discrimination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Simple Masking Tracker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427263" y="1455736"/>
            <a:ext cx="2883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Performance varies greatly with lighting conditions.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Increased complexity 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696015" y="2010930"/>
            <a:ext cx="731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89492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95" y="1005466"/>
            <a:ext cx="875707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Design Choices: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Sensor Type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Visual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IR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Stereo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Monocular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Tracking Algorithm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Alternative Multiple Models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Multiple Hypothesis Tracker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Discrimination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Simple Masking Tracker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030416" y="1375900"/>
            <a:ext cx="3911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Provides great contrast between human target and background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Simplifies target identification problem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Not sensitive to lighting conditions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3657" y="2381364"/>
            <a:ext cx="8069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2488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95" y="1005466"/>
            <a:ext cx="875707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Design Choices: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Sensor Type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Visual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IR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Stereo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Monocular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Tracking Algorithm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Alternative Multiple Models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Multiple Hypothesis Tracker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Discrimination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Simple Masking Tracker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84100" y="2527444"/>
            <a:ext cx="4724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Depth may be provided by SLAM sensors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39816" y="2727499"/>
            <a:ext cx="13442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098038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95" y="1005466"/>
            <a:ext cx="875707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Design Choices: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Sensor Type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Visual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b="1" dirty="0" smtClean="0"/>
              <a:t>IR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Stereo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b="1" dirty="0" smtClean="0"/>
              <a:t>Monocular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Tracking Algorithm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Alternative Multiple Models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Multiple Hypothesis Tracker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Discrimination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dirty="0" smtClean="0"/>
              <a:t>Simple Masking Tracker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247143" y="3601769"/>
            <a:ext cx="3814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Time ordered history of position of target is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 need to discriminate between multiple targets.</a:t>
            </a:r>
            <a:endParaRPr lang="en-US" sz="2000" dirty="0"/>
          </a:p>
        </p:txBody>
      </p:sp>
      <p:sp>
        <p:nvSpPr>
          <p:cNvPr id="9" name="Right Brace 8"/>
          <p:cNvSpPr/>
          <p:nvPr/>
        </p:nvSpPr>
        <p:spPr>
          <a:xfrm>
            <a:off x="4993581" y="3710960"/>
            <a:ext cx="269019" cy="93931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078321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195" y="1005466"/>
            <a:ext cx="875707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Major Design Choices: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Sensor Type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Visual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b="1" dirty="0" smtClean="0"/>
              <a:t>IR Spectrum Camera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Stereo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b="1" dirty="0" smtClean="0"/>
              <a:t>Monocular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Tracking Algorithm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Alternative Multiple Models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Multiple Hypothesis Tracker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strike="sngStrike" dirty="0" smtClean="0"/>
              <a:t>Discrimination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2400" b="1" dirty="0" smtClean="0"/>
              <a:t>Simple Masking Tracker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Design Choices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4465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85346" y="5212158"/>
            <a:ext cx="1431655" cy="671224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 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290051" y="4232853"/>
            <a:ext cx="1303219" cy="971802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RTAB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450725" y="1805569"/>
            <a:ext cx="1303219" cy="618123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MAVROS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850296" y="6251643"/>
            <a:ext cx="2100956" cy="426921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 Nodes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323390" y="2692757"/>
            <a:ext cx="1236541" cy="58899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Pose </a:t>
            </a:r>
            <a:r>
              <a:rPr lang="en-US" sz="1200" dirty="0" smtClean="0">
                <a:solidFill>
                  <a:schemeClr val="tx1"/>
                </a:solidFill>
                <a:sym typeface="Wingdings"/>
              </a:rPr>
              <a:t> Odom.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814425" y="1891145"/>
            <a:ext cx="1431655" cy="494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Pixhawk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1420" y="1918571"/>
            <a:ext cx="1431655" cy="5253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Quadrotor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165763" y="4573396"/>
            <a:ext cx="1582452" cy="1876553"/>
            <a:chOff x="2477732" y="2572873"/>
            <a:chExt cx="1582452" cy="1876553"/>
          </a:xfrm>
        </p:grpSpPr>
        <p:sp>
          <p:nvSpPr>
            <p:cNvPr id="55" name="Rounded Rectangle 54"/>
            <p:cNvSpPr/>
            <p:nvPr/>
          </p:nvSpPr>
          <p:spPr>
            <a:xfrm>
              <a:off x="2477732" y="2572873"/>
              <a:ext cx="1582452" cy="45145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Visual Odometry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(</a:t>
              </a:r>
              <a:r>
                <a:rPr lang="en-US" sz="1100" dirty="0" err="1" smtClean="0">
                  <a:solidFill>
                    <a:schemeClr val="tx1"/>
                  </a:solidFill>
                </a:rPr>
                <a:t>v</a:t>
              </a:r>
              <a:r>
                <a:rPr lang="en-US" sz="1100" baseline="-25000" dirty="0" err="1" smtClean="0">
                  <a:solidFill>
                    <a:schemeClr val="tx1"/>
                  </a:solidFill>
                </a:rPr>
                <a:t>x</a:t>
              </a:r>
              <a:r>
                <a:rPr lang="en-US" sz="1100" dirty="0" smtClean="0">
                  <a:solidFill>
                    <a:schemeClr val="tx1"/>
                  </a:solidFill>
                </a:rPr>
                <a:t>, </a:t>
              </a:r>
              <a:r>
                <a:rPr lang="en-US" sz="1100" dirty="0" err="1" smtClean="0">
                  <a:solidFill>
                    <a:schemeClr val="tx1"/>
                  </a:solidFill>
                </a:rPr>
                <a:t>v</a:t>
              </a:r>
              <a:r>
                <a:rPr lang="en-US" sz="1100" baseline="-250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100" dirty="0" smtClean="0">
                  <a:solidFill>
                    <a:schemeClr val="tx1"/>
                  </a:solidFill>
                </a:rPr>
                <a:t>, </a:t>
              </a:r>
              <a:r>
                <a:rPr lang="en-US" sz="1100" dirty="0" err="1" smtClean="0">
                  <a:solidFill>
                    <a:schemeClr val="tx1"/>
                  </a:solidFill>
                </a:rPr>
                <a:t>v</a:t>
              </a:r>
              <a:r>
                <a:rPr lang="en-US" sz="1100" baseline="-25000" dirty="0" err="1" smtClean="0">
                  <a:solidFill>
                    <a:schemeClr val="tx1"/>
                  </a:solidFill>
                </a:rPr>
                <a:t>z</a:t>
              </a:r>
              <a:r>
                <a:rPr lang="en-US" sz="1100" dirty="0" smtClean="0">
                  <a:solidFill>
                    <a:schemeClr val="tx1"/>
                  </a:solidFill>
                </a:rPr>
                <a:t>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477732" y="3251672"/>
              <a:ext cx="1582452" cy="52537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 smtClean="0">
                  <a:solidFill>
                    <a:schemeClr val="tx1"/>
                  </a:solidFill>
                </a:rPr>
                <a:t>Grayscale</a:t>
              </a:r>
              <a:r>
                <a:rPr lang="en-US" sz="1100" dirty="0" smtClean="0">
                  <a:solidFill>
                    <a:schemeClr val="tx1"/>
                  </a:solidFill>
                </a:rPr>
                <a:t> Images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477732" y="4038477"/>
              <a:ext cx="1582452" cy="4109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Obstacle Distance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(fused range x 5)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4290051" y="5450024"/>
            <a:ext cx="1303219" cy="4640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SLAM Pose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(x</a:t>
            </a:r>
            <a:r>
              <a:rPr lang="en-US" sz="1100" baseline="-25000" dirty="0" smtClean="0">
                <a:solidFill>
                  <a:schemeClr val="tx1"/>
                </a:solidFill>
              </a:rPr>
              <a:t>map</a:t>
            </a:r>
            <a:r>
              <a:rPr lang="en-US" sz="1100" dirty="0" smtClean="0">
                <a:solidFill>
                  <a:schemeClr val="tx1"/>
                </a:solidFill>
              </a:rPr>
              <a:t>, y</a:t>
            </a:r>
            <a:r>
              <a:rPr lang="en-US" sz="1100" baseline="-25000" dirty="0" smtClean="0">
                <a:solidFill>
                  <a:schemeClr val="tx1"/>
                </a:solidFill>
              </a:rPr>
              <a:t>map</a:t>
            </a:r>
            <a:r>
              <a:rPr lang="en-US" sz="1100" dirty="0" smtClean="0">
                <a:solidFill>
                  <a:schemeClr val="tx1"/>
                </a:solidFill>
              </a:rPr>
              <a:t>, z</a:t>
            </a:r>
            <a:r>
              <a:rPr lang="en-US" sz="1100" baseline="-25000" dirty="0" smtClean="0">
                <a:solidFill>
                  <a:schemeClr val="tx1"/>
                </a:solidFill>
              </a:rPr>
              <a:t>map)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138210" y="6166351"/>
            <a:ext cx="1750503" cy="5948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Setpoint Position/Attitude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(x</a:t>
            </a:r>
            <a:r>
              <a:rPr lang="en-US" sz="1100" baseline="-25000" dirty="0" smtClean="0">
                <a:solidFill>
                  <a:schemeClr val="tx1"/>
                </a:solidFill>
              </a:rPr>
              <a:t>set</a:t>
            </a:r>
            <a:r>
              <a:rPr lang="en-US" sz="1100" dirty="0" smtClean="0">
                <a:solidFill>
                  <a:schemeClr val="tx1"/>
                </a:solidFill>
              </a:rPr>
              <a:t>, y</a:t>
            </a:r>
            <a:r>
              <a:rPr lang="en-US" sz="1100" baseline="-25000" dirty="0" smtClean="0">
                <a:solidFill>
                  <a:schemeClr val="tx1"/>
                </a:solidFill>
              </a:rPr>
              <a:t>set</a:t>
            </a:r>
            <a:r>
              <a:rPr lang="en-US" sz="1100" dirty="0" smtClean="0">
                <a:solidFill>
                  <a:schemeClr val="tx1"/>
                </a:solidFill>
              </a:rPr>
              <a:t>, z</a:t>
            </a:r>
            <a:r>
              <a:rPr lang="en-US" sz="1100" baseline="-25000" dirty="0" smtClean="0">
                <a:solidFill>
                  <a:schemeClr val="tx1"/>
                </a:solidFill>
              </a:rPr>
              <a:t>set</a:t>
            </a:r>
            <a:r>
              <a:rPr lang="en-US" sz="1100" baseline="-25000" dirty="0">
                <a:solidFill>
                  <a:schemeClr val="tx1"/>
                </a:solidFill>
              </a:rPr>
              <a:t/>
            </a:r>
            <a:br>
              <a:rPr lang="en-US" sz="1100" baseline="-25000" dirty="0">
                <a:solidFill>
                  <a:schemeClr val="tx1"/>
                </a:solidFill>
              </a:rPr>
            </a:br>
            <a:r>
              <a:rPr lang="en-US" sz="1100" dirty="0" smtClean="0">
                <a:solidFill>
                  <a:schemeClr val="tx1"/>
                </a:solidFill>
              </a:rPr>
              <a:t>ϕ</a:t>
            </a:r>
            <a:r>
              <a:rPr lang="en-US" sz="1100" baseline="-25000" dirty="0" smtClean="0">
                <a:solidFill>
                  <a:schemeClr val="tx1"/>
                </a:solidFill>
              </a:rPr>
              <a:t>set</a:t>
            </a:r>
            <a:r>
              <a:rPr lang="en-US" sz="1100" dirty="0" smtClean="0">
                <a:solidFill>
                  <a:schemeClr val="tx1"/>
                </a:solidFill>
              </a:rPr>
              <a:t>, θ</a:t>
            </a:r>
            <a:r>
              <a:rPr lang="en-US" sz="1100" baseline="-25000" dirty="0" smtClean="0">
                <a:solidFill>
                  <a:schemeClr val="tx1"/>
                </a:solidFill>
              </a:rPr>
              <a:t>set</a:t>
            </a:r>
            <a:r>
              <a:rPr lang="en-US" sz="1100" dirty="0" smtClean="0">
                <a:solidFill>
                  <a:schemeClr val="tx1"/>
                </a:solidFill>
              </a:rPr>
              <a:t>, ψ</a:t>
            </a:r>
            <a:r>
              <a:rPr lang="en-US" sz="1100" baseline="-25000" dirty="0" smtClean="0">
                <a:solidFill>
                  <a:schemeClr val="tx1"/>
                </a:solidFill>
              </a:rPr>
              <a:t>set</a:t>
            </a:r>
            <a:r>
              <a:rPr lang="en-US" sz="1100" dirty="0" smtClean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839745" y="2746598"/>
            <a:ext cx="1616089" cy="4698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Pixhawk Pose Estimate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(x, y, z, </a:t>
            </a:r>
            <a:r>
              <a:rPr lang="en-US" sz="1100" dirty="0" err="1" smtClean="0">
                <a:solidFill>
                  <a:schemeClr val="tx1"/>
                </a:solidFill>
              </a:rPr>
              <a:t>ϕ</a:t>
            </a:r>
            <a:r>
              <a:rPr lang="en-US" sz="1100" dirty="0" smtClean="0">
                <a:solidFill>
                  <a:schemeClr val="tx1"/>
                </a:solidFill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</a:rPr>
              <a:t>θ</a:t>
            </a:r>
            <a:r>
              <a:rPr lang="en-US" sz="1100" dirty="0" smtClean="0">
                <a:solidFill>
                  <a:schemeClr val="tx1"/>
                </a:solidFill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</a:rPr>
              <a:t>ψ</a:t>
            </a:r>
            <a:r>
              <a:rPr lang="en-US" sz="11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4323389" y="3473545"/>
            <a:ext cx="1236541" cy="52673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Fused Odometry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(</a:t>
            </a:r>
            <a:r>
              <a:rPr lang="en-US" sz="1100" dirty="0" err="1" smtClean="0">
                <a:solidFill>
                  <a:schemeClr val="tx1"/>
                </a:solidFill>
              </a:rPr>
              <a:t>v</a:t>
            </a:r>
            <a:r>
              <a:rPr lang="en-US" sz="1100" baseline="-25000" dirty="0" err="1" smtClean="0">
                <a:solidFill>
                  <a:schemeClr val="tx1"/>
                </a:solidFill>
              </a:rPr>
              <a:t>x</a:t>
            </a:r>
            <a:r>
              <a:rPr lang="en-US" sz="1100" dirty="0" smtClean="0">
                <a:solidFill>
                  <a:schemeClr val="tx1"/>
                </a:solidFill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</a:rPr>
              <a:t>v</a:t>
            </a:r>
            <a:r>
              <a:rPr lang="en-US" sz="1100" baseline="-25000" dirty="0" err="1" smtClean="0">
                <a:solidFill>
                  <a:schemeClr val="tx1"/>
                </a:solidFill>
              </a:rPr>
              <a:t>y</a:t>
            </a:r>
            <a:r>
              <a:rPr lang="en-US" sz="1100" dirty="0" smtClean="0">
                <a:solidFill>
                  <a:schemeClr val="tx1"/>
                </a:solidFill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</a:rPr>
              <a:t>v</a:t>
            </a:r>
            <a:r>
              <a:rPr lang="en-US" sz="1100" baseline="-25000" dirty="0" err="1" smtClean="0">
                <a:solidFill>
                  <a:schemeClr val="tx1"/>
                </a:solidFill>
              </a:rPr>
              <a:t>z</a:t>
            </a:r>
            <a:r>
              <a:rPr lang="en-US" sz="11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6119100" y="4084870"/>
            <a:ext cx="1156323" cy="3186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OctoMap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19100" y="4785932"/>
            <a:ext cx="1156324" cy="42296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OctoMap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sym typeface="Wingdings"/>
              </a:rPr>
              <a:t> 2D 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109276" y="5450024"/>
            <a:ext cx="1177488" cy="4640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2D Occupancy Grid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>
            <a:stCxn id="51" idx="1"/>
          </p:cNvCxnSpPr>
          <p:nvPr/>
        </p:nvCxnSpPr>
        <p:spPr>
          <a:xfrm flipH="1">
            <a:off x="1913075" y="2138275"/>
            <a:ext cx="9013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913075" y="2236903"/>
            <a:ext cx="9013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246080" y="2051330"/>
            <a:ext cx="11932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246080" y="2225249"/>
            <a:ext cx="122179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811237" y="4833103"/>
            <a:ext cx="3545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14596" y="5545198"/>
            <a:ext cx="3545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811237" y="6258611"/>
            <a:ext cx="3545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809367" y="4828932"/>
            <a:ext cx="1" cy="142839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46" idx="3"/>
          </p:cNvCxnSpPr>
          <p:nvPr/>
        </p:nvCxnSpPr>
        <p:spPr>
          <a:xfrm flipH="1">
            <a:off x="1517001" y="5547770"/>
            <a:ext cx="292366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66" idx="1"/>
          </p:cNvCxnSpPr>
          <p:nvPr/>
        </p:nvCxnSpPr>
        <p:spPr>
          <a:xfrm>
            <a:off x="5813428" y="4244193"/>
            <a:ext cx="3056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6" idx="2"/>
            <a:endCxn id="67" idx="0"/>
          </p:cNvCxnSpPr>
          <p:nvPr/>
        </p:nvCxnSpPr>
        <p:spPr>
          <a:xfrm>
            <a:off x="6697262" y="4403515"/>
            <a:ext cx="0" cy="38241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7" idx="2"/>
            <a:endCxn id="68" idx="0"/>
          </p:cNvCxnSpPr>
          <p:nvPr/>
        </p:nvCxnSpPr>
        <p:spPr>
          <a:xfrm>
            <a:off x="6697262" y="5208894"/>
            <a:ext cx="758" cy="24113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391965" y="5921851"/>
            <a:ext cx="0" cy="3297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319684" y="5921851"/>
            <a:ext cx="0" cy="3297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9" idx="3"/>
            <a:endCxn id="60" idx="1"/>
          </p:cNvCxnSpPr>
          <p:nvPr/>
        </p:nvCxnSpPr>
        <p:spPr>
          <a:xfrm flipV="1">
            <a:off x="6951252" y="6463786"/>
            <a:ext cx="186958" cy="131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7" idx="2"/>
            <a:endCxn id="59" idx="0"/>
          </p:cNvCxnSpPr>
          <p:nvPr/>
        </p:nvCxnSpPr>
        <p:spPr>
          <a:xfrm>
            <a:off x="4941661" y="5204655"/>
            <a:ext cx="0" cy="24536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2"/>
            <a:endCxn id="47" idx="0"/>
          </p:cNvCxnSpPr>
          <p:nvPr/>
        </p:nvCxnSpPr>
        <p:spPr>
          <a:xfrm>
            <a:off x="4941660" y="4000275"/>
            <a:ext cx="1" cy="232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819575" y="4251778"/>
            <a:ext cx="0" cy="473326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7" idx="3"/>
          </p:cNvCxnSpPr>
          <p:nvPr/>
        </p:nvCxnSpPr>
        <p:spPr>
          <a:xfrm>
            <a:off x="5593270" y="4718754"/>
            <a:ext cx="22015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121"/>
          <p:cNvCxnSpPr>
            <a:stCxn id="55" idx="3"/>
            <a:endCxn id="50" idx="1"/>
          </p:cNvCxnSpPr>
          <p:nvPr/>
        </p:nvCxnSpPr>
        <p:spPr>
          <a:xfrm flipV="1">
            <a:off x="3748215" y="2987253"/>
            <a:ext cx="575175" cy="1811869"/>
          </a:xfrm>
          <a:prstGeom prst="bentConnector3">
            <a:avLst>
              <a:gd name="adj1" fmla="val 32827"/>
            </a:avLst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3" idx="1"/>
            <a:endCxn id="50" idx="3"/>
          </p:cNvCxnSpPr>
          <p:nvPr/>
        </p:nvCxnSpPr>
        <p:spPr>
          <a:xfrm flipH="1">
            <a:off x="5559931" y="2981524"/>
            <a:ext cx="279814" cy="57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0" idx="2"/>
            <a:endCxn id="64" idx="0"/>
          </p:cNvCxnSpPr>
          <p:nvPr/>
        </p:nvCxnSpPr>
        <p:spPr>
          <a:xfrm flipH="1">
            <a:off x="4941660" y="3281748"/>
            <a:ext cx="1" cy="19179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8018170" y="1976777"/>
            <a:ext cx="1" cy="4189576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6753944" y="1976777"/>
            <a:ext cx="12642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50"/>
          <p:cNvCxnSpPr>
            <a:stCxn id="57" idx="3"/>
            <a:endCxn id="49" idx="1"/>
          </p:cNvCxnSpPr>
          <p:nvPr/>
        </p:nvCxnSpPr>
        <p:spPr>
          <a:xfrm>
            <a:off x="3748215" y="6244475"/>
            <a:ext cx="1102081" cy="2206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907190" y="2225249"/>
            <a:ext cx="0" cy="52134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759882" y="2220027"/>
            <a:ext cx="15544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913075" y="1876274"/>
            <a:ext cx="90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Motor PWM</a:t>
            </a:r>
            <a:endParaRPr lang="en-US" sz="11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967535" y="2273141"/>
            <a:ext cx="736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Dynamics</a:t>
            </a:r>
            <a:endParaRPr lang="en-US" sz="11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309449" y="1795852"/>
            <a:ext cx="116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Position Setpoint</a:t>
            </a:r>
            <a:endParaRPr lang="en-US" sz="11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270373" y="2190720"/>
            <a:ext cx="1128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Fused Pose Data</a:t>
            </a:r>
            <a:endParaRPr lang="en-US" sz="1100" dirty="0"/>
          </a:p>
        </p:txBody>
      </p:sp>
      <p:sp>
        <p:nvSpPr>
          <p:cNvPr id="108" name="Rounded Rectangle 107"/>
          <p:cNvSpPr/>
          <p:nvPr/>
        </p:nvSpPr>
        <p:spPr>
          <a:xfrm>
            <a:off x="2248527" y="1082892"/>
            <a:ext cx="914448" cy="525373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Main Node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3328724" y="1082893"/>
            <a:ext cx="914448" cy="52537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Converter Node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391358" y="1082893"/>
            <a:ext cx="940170" cy="5253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Hardware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5479712" y="1082893"/>
            <a:ext cx="955352" cy="5253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ROS Topic</a:t>
            </a:r>
          </a:p>
        </p:txBody>
      </p:sp>
      <p:cxnSp>
        <p:nvCxnSpPr>
          <p:cNvPr id="126" name="Straight Arrow Connector 240"/>
          <p:cNvCxnSpPr>
            <a:stCxn id="59" idx="3"/>
          </p:cNvCxnSpPr>
          <p:nvPr/>
        </p:nvCxnSpPr>
        <p:spPr>
          <a:xfrm flipV="1">
            <a:off x="5593270" y="2423692"/>
            <a:ext cx="121907" cy="3258344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85346" y="4140828"/>
            <a:ext cx="1431655" cy="52537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/>
          <p:cNvCxnSpPr>
            <a:stCxn id="127" idx="2"/>
            <a:endCxn id="46" idx="0"/>
          </p:cNvCxnSpPr>
          <p:nvPr/>
        </p:nvCxnSpPr>
        <p:spPr>
          <a:xfrm>
            <a:off x="801174" y="4666201"/>
            <a:ext cx="0" cy="54595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1"/>
          <p:cNvCxnSpPr>
            <a:stCxn id="56" idx="3"/>
            <a:endCxn id="47" idx="1"/>
          </p:cNvCxnSpPr>
          <p:nvPr/>
        </p:nvCxnSpPr>
        <p:spPr>
          <a:xfrm flipV="1">
            <a:off x="3748215" y="4718754"/>
            <a:ext cx="541836" cy="79612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Presentation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65308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511" y="1072165"/>
            <a:ext cx="884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Solution: </a:t>
            </a:r>
            <a:r>
              <a:rPr lang="en-US" dirty="0" err="1" smtClean="0"/>
              <a:t>FLiR</a:t>
            </a:r>
            <a:r>
              <a:rPr lang="en-US" dirty="0" smtClean="0"/>
              <a:t> Lepton LWIR Camera with Image Masking and Contour Tracking</a:t>
            </a:r>
            <a:endParaRPr lang="en-US" dirty="0"/>
          </a:p>
        </p:txBody>
      </p:sp>
      <p:pic>
        <p:nvPicPr>
          <p:cNvPr id="13" name="Picture 12" descr="Macintosh HD:Users:taylordean:Desktop:13233-0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1" y="1755203"/>
            <a:ext cx="3240018" cy="2637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543251" y="4392294"/>
            <a:ext cx="308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FLiR</a:t>
            </a:r>
            <a:r>
              <a:rPr lang="en-US" dirty="0" smtClean="0"/>
              <a:t> Lepton on Breakout Board</a:t>
            </a:r>
            <a:endParaRPr lang="en-US" dirty="0"/>
          </a:p>
        </p:txBody>
      </p:sp>
      <p:pic>
        <p:nvPicPr>
          <p:cNvPr id="17" name="Picture 16" descr="13233-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6" y="1755203"/>
            <a:ext cx="3152011" cy="31520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33266" y="4761626"/>
            <a:ext cx="321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FLiR</a:t>
            </a:r>
            <a:r>
              <a:rPr lang="en-US" dirty="0" smtClean="0"/>
              <a:t> Lepton on Quarter for Scale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Candara"/>
                <a:cs typeface="Candara"/>
              </a:rPr>
              <a:t>FLiR</a:t>
            </a:r>
            <a:r>
              <a:rPr lang="en-US" sz="3200" b="1" dirty="0" smtClean="0">
                <a:latin typeface="Candara"/>
                <a:cs typeface="Candara"/>
              </a:rPr>
              <a:t> Sensor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156645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511" y="1072165"/>
            <a:ext cx="8849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Design Solution: </a:t>
            </a:r>
            <a:r>
              <a:rPr lang="en-US" sz="2000" dirty="0" err="1" smtClean="0"/>
              <a:t>FLiR</a:t>
            </a:r>
            <a:r>
              <a:rPr lang="en-US" sz="2000" dirty="0" smtClean="0"/>
              <a:t> Lepton LWIR Camera with Image Masking and Contour Tracking</a:t>
            </a:r>
            <a:endParaRPr lang="en-US" sz="2000" dirty="0"/>
          </a:p>
        </p:txBody>
      </p:sp>
      <p:pic>
        <p:nvPicPr>
          <p:cNvPr id="13" name="Picture 12" descr="Macintosh HD:Users:taylordean:Desktop:13233-01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1" y="1755203"/>
            <a:ext cx="3240018" cy="26370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166885" y="1755203"/>
            <a:ext cx="47884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Specifications: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LWIR sensor: 8-14 </a:t>
            </a:r>
            <a:r>
              <a:rPr lang="en-US" sz="2000" dirty="0" err="1" smtClean="0"/>
              <a:t>μm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51-deg HFOV, 63.5-deg diagonal FOV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80 x 60 pixels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Thermal sensitivity &lt;50 </a:t>
            </a:r>
            <a:r>
              <a:rPr lang="en-US" sz="2000" dirty="0" err="1" smtClean="0"/>
              <a:t>mK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MIPI and SPI video interfaces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I2C control interface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Power draw &lt;160 </a:t>
            </a:r>
            <a:r>
              <a:rPr lang="en-US" sz="2000" dirty="0" err="1" smtClean="0"/>
              <a:t>mW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8.6 Hz frame rate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Mass 0.55 g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6584" y="173888"/>
            <a:ext cx="50523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Candara"/>
                <a:cs typeface="Candara"/>
              </a:rPr>
              <a:t>FLiR</a:t>
            </a:r>
            <a:r>
              <a:rPr lang="en-US" sz="3200" b="1" dirty="0" smtClean="0">
                <a:latin typeface="Candara"/>
                <a:cs typeface="Candara"/>
              </a:rPr>
              <a:t> Sensor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559673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intosh HD:Users:taylordean:Desktop:AlgorithmFlowchar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538" y="1019246"/>
            <a:ext cx="4569735" cy="562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Tracking Algorithm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46128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336538" y="1019246"/>
            <a:ext cx="4569735" cy="5622116"/>
            <a:chOff x="4336538" y="1019246"/>
            <a:chExt cx="4569735" cy="5622116"/>
          </a:xfrm>
        </p:grpSpPr>
        <p:pic>
          <p:nvPicPr>
            <p:cNvPr id="9" name="Picture 8" descr="Macintosh HD:Users:taylordean:Desktop:AlgorithmFlowchart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538" y="1019246"/>
              <a:ext cx="4569735" cy="56221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5397110" y="1693415"/>
              <a:ext cx="2156198" cy="2646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97110" y="1693415"/>
              <a:ext cx="0" cy="209030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397110" y="3790597"/>
              <a:ext cx="2156198" cy="2646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520513" y="1693415"/>
              <a:ext cx="0" cy="209030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" name="Picture 16" descr="threshol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9" y="4396269"/>
            <a:ext cx="1647539" cy="1235654"/>
          </a:xfrm>
          <a:prstGeom prst="rect">
            <a:avLst/>
          </a:prstGeom>
        </p:spPr>
      </p:pic>
      <p:pic>
        <p:nvPicPr>
          <p:cNvPr id="18" name="Picture 17" descr="fli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4" y="1719875"/>
            <a:ext cx="1650204" cy="1237653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1600236" y="3122234"/>
            <a:ext cx="0" cy="1150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55924" y="338117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Masking +</a:t>
            </a:r>
          </a:p>
          <a:p>
            <a:r>
              <a:rPr lang="en-US" dirty="0" smtClean="0"/>
              <a:t>Morphology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34977" y="173888"/>
            <a:ext cx="526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Tracking Algorithm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66414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336538" y="1019246"/>
            <a:ext cx="4569735" cy="5622116"/>
            <a:chOff x="4336538" y="1019246"/>
            <a:chExt cx="4569735" cy="5622116"/>
          </a:xfrm>
        </p:grpSpPr>
        <p:pic>
          <p:nvPicPr>
            <p:cNvPr id="9" name="Picture 8" descr="Macintosh HD:Users:taylordean:Desktop:AlgorithmFlowchart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538" y="1019246"/>
              <a:ext cx="4569735" cy="56221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/>
            <p:cNvCxnSpPr>
              <a:endCxn id="9" idx="3"/>
            </p:cNvCxnSpPr>
            <p:nvPr/>
          </p:nvCxnSpPr>
          <p:spPr>
            <a:xfrm>
              <a:off x="5397110" y="3803828"/>
              <a:ext cx="3509163" cy="2647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97110" y="3803828"/>
              <a:ext cx="0" cy="242105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397110" y="6224881"/>
              <a:ext cx="3509163" cy="3281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>
            <a:stCxn id="9" idx="3"/>
          </p:cNvCxnSpPr>
          <p:nvPr/>
        </p:nvCxnSpPr>
        <p:spPr>
          <a:xfrm>
            <a:off x="8906273" y="3830304"/>
            <a:ext cx="0" cy="24273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threshol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9" y="1737078"/>
            <a:ext cx="1647539" cy="123565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1600236" y="3122234"/>
            <a:ext cx="0" cy="1150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55924" y="3381179"/>
            <a:ext cx="1921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Contour Detection</a:t>
            </a:r>
          </a:p>
          <a:p>
            <a:r>
              <a:rPr lang="en-US" dirty="0" smtClean="0"/>
              <a:t>And Selection</a:t>
            </a:r>
            <a:endParaRPr lang="en-US" dirty="0"/>
          </a:p>
        </p:txBody>
      </p:sp>
      <p:pic>
        <p:nvPicPr>
          <p:cNvPr id="22" name="Picture 21" descr="orig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8" y="4413389"/>
            <a:ext cx="1647539" cy="12356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4977" y="173888"/>
            <a:ext cx="526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Tracking Algorithm Overview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662538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195" y="1019246"/>
            <a:ext cx="8651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Matlab</a:t>
            </a:r>
            <a:r>
              <a:rPr lang="en-US" sz="2400" dirty="0" smtClean="0"/>
              <a:t> was used to generate simulate </a:t>
            </a:r>
            <a:r>
              <a:rPr lang="en-US" sz="2400" dirty="0" err="1" smtClean="0"/>
              <a:t>FLiR</a:t>
            </a:r>
            <a:r>
              <a:rPr lang="en-US" sz="2400" dirty="0" smtClean="0"/>
              <a:t> LWIR images and Guidance depth map images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These images were processed to determine sensitivity to noise and target position</a:t>
            </a:r>
          </a:p>
          <a:p>
            <a:endParaRPr lang="en-US" sz="2400" dirty="0" smtClean="0"/>
          </a:p>
        </p:txBody>
      </p:sp>
      <p:pic>
        <p:nvPicPr>
          <p:cNvPr id="11" name="Picture 10" descr="Macintosh HD:Users:taylordean:Documents:GradProjects:trackingImages:flir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3539543"/>
            <a:ext cx="2672080" cy="200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taylordean:Documents:GradProjects:trackingImages:depth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40" y="3539543"/>
            <a:ext cx="2672080" cy="200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4196" y="5588449"/>
            <a:ext cx="280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Simulated 80x60 </a:t>
            </a:r>
            <a:r>
              <a:rPr lang="en-US" dirty="0" err="1" smtClean="0"/>
              <a:t>FLiR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1200" y="5740849"/>
            <a:ext cx="291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Simulated 320x240 Guidance </a:t>
            </a:r>
          </a:p>
          <a:p>
            <a:pPr algn="ctr"/>
            <a:r>
              <a:rPr lang="en-US" dirty="0" smtClean="0"/>
              <a:t>Depth Map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66273" y="4088010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66273" y="4088010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6276" y="4088010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66273" y="5521990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33116" y="4246767"/>
            <a:ext cx="860226" cy="621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345742" y="4246767"/>
            <a:ext cx="3339848" cy="515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25600" y="4036203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25600" y="4036203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555603" y="4036203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925600" y="5470183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77443" y="3599613"/>
            <a:ext cx="198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Human-Sized Target at 5m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Algorithm Performance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61763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195" y="1019246"/>
            <a:ext cx="86512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Error due to noise in Guidance depth map was on the order of the noise itself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Error due to position in frame is negligible</a:t>
            </a:r>
          </a:p>
          <a:p>
            <a:endParaRPr lang="en-US" sz="2400" dirty="0" smtClean="0"/>
          </a:p>
        </p:txBody>
      </p:sp>
      <p:pic>
        <p:nvPicPr>
          <p:cNvPr id="11" name="Picture 10" descr="Macintosh HD:Users:taylordean:Documents:GradProjects:trackingImages:flir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3539543"/>
            <a:ext cx="2672080" cy="200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intosh HD:Users:taylordean:Documents:GradProjects:trackingImages:depth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40" y="3539543"/>
            <a:ext cx="2672080" cy="200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4196" y="5588449"/>
            <a:ext cx="280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Simulated 80x60 </a:t>
            </a:r>
            <a:r>
              <a:rPr lang="en-US" dirty="0" err="1" smtClean="0"/>
              <a:t>FLiR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1200" y="5740849"/>
            <a:ext cx="291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Simulated 320x240 Guidance </a:t>
            </a:r>
          </a:p>
          <a:p>
            <a:pPr algn="ctr"/>
            <a:r>
              <a:rPr lang="en-US" dirty="0" smtClean="0"/>
              <a:t>Depth Map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66273" y="4088010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66273" y="4088010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6276" y="4088010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66273" y="5521990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333116" y="4246767"/>
            <a:ext cx="860226" cy="621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345742" y="4246767"/>
            <a:ext cx="3339848" cy="515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25600" y="4036203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25600" y="4036203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555603" y="4036203"/>
            <a:ext cx="0" cy="14530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925600" y="5470183"/>
            <a:ext cx="6696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7443" y="3599613"/>
            <a:ext cx="198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Human-Sized Target at 5m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Algorithm Performance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235497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ware Architecture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1" y="2176171"/>
            <a:ext cx="8128000" cy="2959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3675" y="4525841"/>
            <a:ext cx="1121468" cy="3107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Stereo Depth Map Algorithm</a:t>
            </a:r>
            <a:endParaRPr lang="en-US" sz="1500" dirty="0">
              <a:solidFill>
                <a:srgbClr val="0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ROS Integration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94472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" y="1814513"/>
            <a:ext cx="9046137" cy="367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Test Plan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4261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3092"/>
          <a:stretch/>
        </p:blipFill>
        <p:spPr>
          <a:xfrm>
            <a:off x="1302640" y="951318"/>
            <a:ext cx="6782036" cy="5868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Test Plan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58803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4928" l="1770" r="991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337" y="1030305"/>
            <a:ext cx="3231355" cy="2581142"/>
          </a:xfrm>
          <a:prstGeom prst="rect">
            <a:avLst/>
          </a:prstGeom>
          <a:ln w="31750">
            <a:noFill/>
          </a:ln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01" y="946711"/>
            <a:ext cx="4510405" cy="2536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7" y="4286918"/>
            <a:ext cx="3393824" cy="18475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75093" y="4227217"/>
            <a:ext cx="3387307" cy="2399044"/>
            <a:chOff x="0" y="-477462"/>
            <a:chExt cx="5838716" cy="3587561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3033711" y="-142875"/>
              <a:ext cx="261939" cy="1409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295649" y="-90850"/>
              <a:ext cx="629164" cy="8814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4591051" y="1648142"/>
              <a:ext cx="76200" cy="4279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4210050" y="1810066"/>
              <a:ext cx="457201" cy="2660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0" y="1266825"/>
              <a:ext cx="761365" cy="7607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62000" y="2028824"/>
              <a:ext cx="1791076" cy="765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4210048" y="1943100"/>
              <a:ext cx="1628668" cy="455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dirty="0" err="1">
                  <a:solidFill>
                    <a:srgbClr val="FF0000"/>
                  </a:solidFill>
                  <a:effectLst/>
                  <a:latin typeface="Calibri"/>
                  <a:ea typeface="Calibri"/>
                  <a:cs typeface="Times New Roman"/>
                </a:rPr>
                <a:t>Ultrasonics</a:t>
              </a: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238123" y="2019300"/>
              <a:ext cx="1585148" cy="109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/>
                  <a:ea typeface="Calibri"/>
                  <a:cs typeface="Times New Roman"/>
                </a:rPr>
                <a:t>Stereo Camera Pair</a:t>
              </a: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3351943" y="-477462"/>
              <a:ext cx="2374193" cy="77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/>
                  <a:ea typeface="Calibri"/>
                  <a:cs typeface="Times New Roman"/>
                </a:rPr>
                <a:t>Holes for Custom Guidance Mount</a:t>
              </a: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1232784" y="4485749"/>
            <a:ext cx="1254266" cy="5733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859918" y="4485749"/>
            <a:ext cx="627132" cy="2585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67" y="3641630"/>
            <a:ext cx="2322739" cy="30148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Quad Structure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64500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7382"/>
          <a:stretch/>
        </p:blipFill>
        <p:spPr>
          <a:xfrm>
            <a:off x="992120" y="1020725"/>
            <a:ext cx="7403075" cy="57109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Test Plan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0151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01071" y="1209373"/>
            <a:ext cx="5028867" cy="5524500"/>
            <a:chOff x="2700670" y="666750"/>
            <a:chExt cx="5028867" cy="55245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2462" y="666750"/>
              <a:ext cx="3267075" cy="55245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455582" y="1562985"/>
              <a:ext cx="233916" cy="223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0279" y="1562985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9889" y="1265840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9121" y="2023735"/>
              <a:ext cx="233916" cy="223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0670" y="1981488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Hallway</a:t>
              </a:r>
              <a:endParaRPr lang="en-US" sz="1400" dirty="0"/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-3375" y="1594361"/>
            <a:ext cx="3523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Start with a known floor 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plan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3605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01071" y="1209373"/>
            <a:ext cx="5028867" cy="5524500"/>
            <a:chOff x="2700670" y="666750"/>
            <a:chExt cx="5028867" cy="55245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2462" y="666750"/>
              <a:ext cx="3267075" cy="55245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455582" y="1562985"/>
              <a:ext cx="233916" cy="223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0279" y="1562985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9889" y="1265840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9121" y="2023735"/>
              <a:ext cx="233916" cy="223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0670" y="1981488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Hallway</a:t>
              </a:r>
              <a:endParaRPr lang="en-US" sz="1400" dirty="0"/>
            </a:p>
          </p:txBody>
        </p:sp>
        <p:sp>
          <p:nvSpPr>
            <p:cNvPr id="18" name="5-Point Star 17"/>
            <p:cNvSpPr/>
            <p:nvPr/>
          </p:nvSpPr>
          <p:spPr>
            <a:xfrm>
              <a:off x="3436420" y="2739383"/>
              <a:ext cx="350875" cy="329610"/>
            </a:xfrm>
            <a:prstGeom prst="star5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4843" y="2771841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Target</a:t>
              </a:r>
              <a:endParaRPr lang="en-US" sz="1400" dirty="0"/>
            </a:p>
          </p:txBody>
        </p:sp>
        <p:sp>
          <p:nvSpPr>
            <p:cNvPr id="28" name="5-Point Star 27"/>
            <p:cNvSpPr/>
            <p:nvPr/>
          </p:nvSpPr>
          <p:spPr>
            <a:xfrm>
              <a:off x="7214522" y="1552068"/>
              <a:ext cx="350875" cy="329610"/>
            </a:xfrm>
            <a:prstGeom prst="star5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-3375" y="1594361"/>
            <a:ext cx="3523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Start with a known floor plan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Target placed into area in unknown 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location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0831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59576" y="1209373"/>
            <a:ext cx="5670362" cy="5524500"/>
            <a:chOff x="2059175" y="666750"/>
            <a:chExt cx="5670362" cy="55245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2462" y="666750"/>
              <a:ext cx="3267075" cy="55245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455582" y="1562985"/>
              <a:ext cx="233916" cy="223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0279" y="1562985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9889" y="1265840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9121" y="2023735"/>
              <a:ext cx="233916" cy="223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0670" y="1981488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Hallway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55582" y="2445488"/>
              <a:ext cx="308344" cy="1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5-Point Star 17"/>
            <p:cNvSpPr/>
            <p:nvPr/>
          </p:nvSpPr>
          <p:spPr>
            <a:xfrm>
              <a:off x="3436420" y="2739383"/>
              <a:ext cx="350875" cy="329610"/>
            </a:xfrm>
            <a:prstGeom prst="star5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ctagon 18"/>
            <p:cNvSpPr/>
            <p:nvPr/>
          </p:nvSpPr>
          <p:spPr>
            <a:xfrm>
              <a:off x="3455582" y="3189767"/>
              <a:ext cx="331713" cy="35087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4694" y="2335905"/>
              <a:ext cx="11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“Roadblock”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4843" y="2771841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Target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9175" y="3207777"/>
              <a:ext cx="1513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“Complete Block”</a:t>
              </a:r>
              <a:endParaRPr lang="en-US" sz="1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54010" y="2094054"/>
              <a:ext cx="308344" cy="1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41827" y="5139069"/>
              <a:ext cx="308344" cy="1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6144731" y="975536"/>
              <a:ext cx="232142" cy="1524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5-Point Star 27"/>
            <p:cNvSpPr/>
            <p:nvPr/>
          </p:nvSpPr>
          <p:spPr>
            <a:xfrm>
              <a:off x="7214522" y="1552068"/>
              <a:ext cx="350875" cy="329610"/>
            </a:xfrm>
            <a:prstGeom prst="star5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ctagon 28"/>
            <p:cNvSpPr/>
            <p:nvPr/>
          </p:nvSpPr>
          <p:spPr>
            <a:xfrm>
              <a:off x="7010612" y="2863930"/>
              <a:ext cx="535623" cy="566564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-3375" y="1594361"/>
            <a:ext cx="3523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Start with a known floor plan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Target placed into area in unknown location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“Roadblocks” and a 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“Complete Block” 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added to simulate debris or 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obstacles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33884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59576" y="1209373"/>
            <a:ext cx="5670362" cy="5524500"/>
            <a:chOff x="2059175" y="666750"/>
            <a:chExt cx="5670362" cy="55245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2462" y="666750"/>
              <a:ext cx="3267075" cy="55245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455582" y="1562985"/>
              <a:ext cx="233916" cy="223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0279" y="1562985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9889" y="1265840"/>
              <a:ext cx="563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 ft.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9121" y="2023735"/>
              <a:ext cx="233916" cy="2232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0670" y="1981488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Hallway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55582" y="2445488"/>
              <a:ext cx="308344" cy="1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5-Point Star 17"/>
            <p:cNvSpPr/>
            <p:nvPr/>
          </p:nvSpPr>
          <p:spPr>
            <a:xfrm>
              <a:off x="3436420" y="2739383"/>
              <a:ext cx="350875" cy="329610"/>
            </a:xfrm>
            <a:prstGeom prst="star5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ctagon 18"/>
            <p:cNvSpPr/>
            <p:nvPr/>
          </p:nvSpPr>
          <p:spPr>
            <a:xfrm>
              <a:off x="3455582" y="3189767"/>
              <a:ext cx="331713" cy="35087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55582" y="3710763"/>
              <a:ext cx="331713" cy="23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34694" y="2335905"/>
              <a:ext cx="11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“Roadblock”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14843" y="2771841"/>
              <a:ext cx="754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Target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9175" y="3207777"/>
              <a:ext cx="15133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“Complete Block”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0307" y="3654343"/>
              <a:ext cx="1332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Entry/Exit Point</a:t>
              </a:r>
              <a:endParaRPr lang="en-US" sz="1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54010" y="2094054"/>
              <a:ext cx="308344" cy="1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41827" y="5139069"/>
              <a:ext cx="308344" cy="170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6144731" y="975536"/>
              <a:ext cx="232142" cy="1524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5-Point Star 27"/>
            <p:cNvSpPr/>
            <p:nvPr/>
          </p:nvSpPr>
          <p:spPr>
            <a:xfrm>
              <a:off x="7214522" y="1552068"/>
              <a:ext cx="350875" cy="329610"/>
            </a:xfrm>
            <a:prstGeom prst="star5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ctagon 28"/>
            <p:cNvSpPr/>
            <p:nvPr/>
          </p:nvSpPr>
          <p:spPr>
            <a:xfrm>
              <a:off x="7010612" y="2863929"/>
              <a:ext cx="535624" cy="56656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993772" y="5862084"/>
              <a:ext cx="331713" cy="2339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-3375" y="1594361"/>
            <a:ext cx="3523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Start with a known floor plan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Target placed into area in unknown location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“Roadblocks” and a 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“Complete Block” </a:t>
            </a: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added to simulate debris or obstacles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ndara" panose="020E0502030303020204" pitchFamily="34" charset="0"/>
              </a:rPr>
              <a:t>Also have a known entry/exit point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4504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>
          <a:xfrm>
            <a:off x="-3376" y="1594361"/>
            <a:ext cx="3922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System will autonomously fly and map entire space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359576" y="1209373"/>
            <a:ext cx="5670362" cy="5524500"/>
            <a:chOff x="3359576" y="1209373"/>
            <a:chExt cx="5670362" cy="5524500"/>
          </a:xfrm>
        </p:grpSpPr>
        <p:grpSp>
          <p:nvGrpSpPr>
            <p:cNvPr id="10" name="Group 9"/>
            <p:cNvGrpSpPr/>
            <p:nvPr/>
          </p:nvGrpSpPr>
          <p:grpSpPr>
            <a:xfrm>
              <a:off x="3359576" y="1209373"/>
              <a:ext cx="5670362" cy="5524500"/>
              <a:chOff x="2059175" y="666750"/>
              <a:chExt cx="5670362" cy="55245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62462" y="666750"/>
                <a:ext cx="3267075" cy="552450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455582" y="1562985"/>
                <a:ext cx="233916" cy="223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30279" y="1562985"/>
                <a:ext cx="56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 ft.</a:t>
                </a:r>
                <a:endParaRPr lang="en-US" sz="14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59889" y="1265840"/>
                <a:ext cx="56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 ft.</a:t>
                </a:r>
                <a:endParaRPr lang="en-US" sz="1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59121" y="2023735"/>
                <a:ext cx="233916" cy="223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700670" y="1981488"/>
                <a:ext cx="754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Hallway</a:t>
                </a:r>
                <a:endParaRPr lang="en-US" sz="1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455582" y="2445488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5-Point Star 17"/>
              <p:cNvSpPr/>
              <p:nvPr/>
            </p:nvSpPr>
            <p:spPr>
              <a:xfrm>
                <a:off x="3436420" y="2739383"/>
                <a:ext cx="350875" cy="329610"/>
              </a:xfrm>
              <a:prstGeom prst="star5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ctagon 18"/>
              <p:cNvSpPr/>
              <p:nvPr/>
            </p:nvSpPr>
            <p:spPr>
              <a:xfrm>
                <a:off x="3455582" y="3189767"/>
                <a:ext cx="331713" cy="350875"/>
              </a:xfrm>
              <a:prstGeom prst="octago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455582" y="3710763"/>
                <a:ext cx="331713" cy="23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34694" y="2335905"/>
                <a:ext cx="1173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“Roadblock”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714843" y="2771841"/>
                <a:ext cx="754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Target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59175" y="3207777"/>
                <a:ext cx="15133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“Complete Block”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0307" y="3654343"/>
                <a:ext cx="13326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Entry/Exit Point</a:t>
                </a:r>
                <a:endParaRPr lang="en-US" sz="1400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054010" y="2094054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941827" y="5139069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5400000">
                <a:off x="6144731" y="975536"/>
                <a:ext cx="232142" cy="15240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5-Point Star 27"/>
              <p:cNvSpPr/>
              <p:nvPr/>
            </p:nvSpPr>
            <p:spPr>
              <a:xfrm>
                <a:off x="7214522" y="1552068"/>
                <a:ext cx="350875" cy="329610"/>
              </a:xfrm>
              <a:prstGeom prst="star5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ctagon 28"/>
              <p:cNvSpPr/>
              <p:nvPr/>
            </p:nvSpPr>
            <p:spPr>
              <a:xfrm>
                <a:off x="7010612" y="2863930"/>
                <a:ext cx="535623" cy="566564"/>
              </a:xfrm>
              <a:prstGeom prst="octago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993772" y="5862084"/>
                <a:ext cx="331713" cy="23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229395" y="5959725"/>
              <a:ext cx="461268" cy="466748"/>
              <a:chOff x="2928937" y="5586414"/>
              <a:chExt cx="461268" cy="46674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14675" y="5681692"/>
                <a:ext cx="100013" cy="26400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928943" y="5586414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48031" y="5905500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928937" y="5915020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252063" y="5586414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Isosceles Triangle 41"/>
            <p:cNvSpPr/>
            <p:nvPr/>
          </p:nvSpPr>
          <p:spPr>
            <a:xfrm flipV="1">
              <a:off x="7395962" y="5829022"/>
              <a:ext cx="145950" cy="22652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rot="16200000" flipV="1">
              <a:off x="7163194" y="6051075"/>
              <a:ext cx="119204" cy="305733"/>
            </a:xfrm>
            <a:prstGeom prst="triangle">
              <a:avLst>
                <a:gd name="adj" fmla="val 5103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 rot="16200000">
              <a:off x="7603427" y="6064110"/>
              <a:ext cx="127611" cy="288069"/>
            </a:xfrm>
            <a:prstGeom prst="triangle">
              <a:avLst>
                <a:gd name="adj" fmla="val 5103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909918" y="2391134"/>
            <a:ext cx="192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Guidance Sensor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SLAM Algorithm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2385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>
          <a:xfrm>
            <a:off x="-3376" y="1594361"/>
            <a:ext cx="3922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System will autonomously fly and map entire space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Planning subsystem will help avoid obstacles and recalculate trajectory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359576" y="1209373"/>
            <a:ext cx="5670362" cy="5524500"/>
            <a:chOff x="3359576" y="1209373"/>
            <a:chExt cx="5670362" cy="5524500"/>
          </a:xfrm>
        </p:grpSpPr>
        <p:grpSp>
          <p:nvGrpSpPr>
            <p:cNvPr id="33" name="Group 32"/>
            <p:cNvGrpSpPr/>
            <p:nvPr/>
          </p:nvGrpSpPr>
          <p:grpSpPr>
            <a:xfrm>
              <a:off x="3359576" y="1209373"/>
              <a:ext cx="5670362" cy="5524500"/>
              <a:chOff x="2059175" y="666750"/>
              <a:chExt cx="5670362" cy="5524500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62462" y="666750"/>
                <a:ext cx="3267075" cy="5524500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455582" y="1562985"/>
                <a:ext cx="233916" cy="223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030279" y="1562985"/>
                <a:ext cx="56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 ft.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359889" y="1265840"/>
                <a:ext cx="56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 ft.</a:t>
                </a:r>
                <a:endParaRPr lang="en-US" sz="1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459121" y="2023735"/>
                <a:ext cx="233916" cy="223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700670" y="1981488"/>
                <a:ext cx="754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Hallway</a:t>
                </a:r>
                <a:endParaRPr lang="en-US" sz="1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455582" y="2445488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5-Point Star 49"/>
              <p:cNvSpPr/>
              <p:nvPr/>
            </p:nvSpPr>
            <p:spPr>
              <a:xfrm>
                <a:off x="3436420" y="2739383"/>
                <a:ext cx="350875" cy="329610"/>
              </a:xfrm>
              <a:prstGeom prst="star5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ctagon 50"/>
              <p:cNvSpPr/>
              <p:nvPr/>
            </p:nvSpPr>
            <p:spPr>
              <a:xfrm>
                <a:off x="3455582" y="3189767"/>
                <a:ext cx="331713" cy="350875"/>
              </a:xfrm>
              <a:prstGeom prst="octago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455582" y="3710763"/>
                <a:ext cx="331713" cy="23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434694" y="2335905"/>
                <a:ext cx="1173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“Roadblock”</a:t>
                </a:r>
                <a:endParaRPr lang="en-US" sz="1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714843" y="2771841"/>
                <a:ext cx="754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Target</a:t>
                </a:r>
                <a:endParaRPr lang="en-US" sz="14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059175" y="3207777"/>
                <a:ext cx="15133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“Complete Block”</a:t>
                </a:r>
                <a:endParaRPr lang="en-US" sz="14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190307" y="3654343"/>
                <a:ext cx="13326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Entry/Exit Point</a:t>
                </a:r>
                <a:endParaRPr lang="en-US" sz="1400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054010" y="2094054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941827" y="5139069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5400000">
                <a:off x="6144731" y="975536"/>
                <a:ext cx="232142" cy="15240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5-Point Star 59"/>
              <p:cNvSpPr/>
              <p:nvPr/>
            </p:nvSpPr>
            <p:spPr>
              <a:xfrm>
                <a:off x="7214522" y="1552068"/>
                <a:ext cx="350875" cy="329610"/>
              </a:xfrm>
              <a:prstGeom prst="star5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ctagon 60"/>
              <p:cNvSpPr/>
              <p:nvPr/>
            </p:nvSpPr>
            <p:spPr>
              <a:xfrm>
                <a:off x="7010612" y="2863930"/>
                <a:ext cx="535623" cy="566564"/>
              </a:xfrm>
              <a:prstGeom prst="octago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3772" y="5862084"/>
                <a:ext cx="331713" cy="23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7229395" y="5959725"/>
              <a:ext cx="461268" cy="466748"/>
              <a:chOff x="2928937" y="5586414"/>
              <a:chExt cx="461268" cy="466748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3114675" y="5681692"/>
                <a:ext cx="100013" cy="26400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928943" y="5586414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248031" y="5905500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28937" y="5915020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52063" y="5586414"/>
                <a:ext cx="138142" cy="13814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" name="Elbow Connector 2"/>
          <p:cNvCxnSpPr/>
          <p:nvPr/>
        </p:nvCxnSpPr>
        <p:spPr>
          <a:xfrm rot="10800000" flipV="1">
            <a:off x="6592389" y="6200503"/>
            <a:ext cx="701784" cy="33963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 flipH="1" flipV="1">
            <a:off x="5451566" y="5512527"/>
            <a:ext cx="1863637" cy="191591"/>
          </a:xfrm>
          <a:prstGeom prst="bentConnector3">
            <a:avLst>
              <a:gd name="adj1" fmla="val 1042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16200000" flipH="1">
            <a:off x="6478243" y="5530876"/>
            <a:ext cx="898850" cy="235131"/>
          </a:xfrm>
          <a:prstGeom prst="bentConnector3">
            <a:avLst>
              <a:gd name="adj1" fmla="val 9941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/>
          <p:nvPr/>
        </p:nvCxnSpPr>
        <p:spPr>
          <a:xfrm flipV="1">
            <a:off x="7045234" y="5851813"/>
            <a:ext cx="592172" cy="246054"/>
          </a:xfrm>
          <a:prstGeom prst="curvedConnector3">
            <a:avLst>
              <a:gd name="adj1" fmla="val 1000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/>
          <p:nvPr/>
        </p:nvCxnSpPr>
        <p:spPr>
          <a:xfrm rot="5400000" flipH="1" flipV="1">
            <a:off x="7620984" y="5395293"/>
            <a:ext cx="352046" cy="220753"/>
          </a:xfrm>
          <a:prstGeom prst="curvedConnector3">
            <a:avLst>
              <a:gd name="adj1" fmla="val 1019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H="1">
            <a:off x="6366316" y="4902576"/>
            <a:ext cx="418013" cy="174870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 rot="16200000" flipH="1">
            <a:off x="7709187" y="5785697"/>
            <a:ext cx="1039471" cy="469409"/>
          </a:xfrm>
          <a:prstGeom prst="bentConnector3">
            <a:avLst>
              <a:gd name="adj1" fmla="val 994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16200000" flipV="1">
            <a:off x="7422754" y="5130979"/>
            <a:ext cx="1706382" cy="1111942"/>
          </a:xfrm>
          <a:prstGeom prst="bentConnector3">
            <a:avLst>
              <a:gd name="adj1" fmla="val 7602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flipV="1">
            <a:off x="7797007" y="4184155"/>
            <a:ext cx="980753" cy="758403"/>
          </a:xfrm>
          <a:prstGeom prst="bentConnector3">
            <a:avLst>
              <a:gd name="adj1" fmla="val 9972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75874" y="3397733"/>
            <a:ext cx="2402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Guidance Sensor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Obstacle Detection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Path Planning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6383384" y="2415715"/>
            <a:ext cx="2290744" cy="2260790"/>
            <a:chOff x="6383384" y="2415715"/>
            <a:chExt cx="2290744" cy="2260790"/>
          </a:xfrm>
        </p:grpSpPr>
        <p:grpSp>
          <p:nvGrpSpPr>
            <p:cNvPr id="142" name="Group 141"/>
            <p:cNvGrpSpPr/>
            <p:nvPr/>
          </p:nvGrpSpPr>
          <p:grpSpPr>
            <a:xfrm>
              <a:off x="6383384" y="2415715"/>
              <a:ext cx="2290744" cy="2260790"/>
              <a:chOff x="6383384" y="2415715"/>
              <a:chExt cx="2290744" cy="2260790"/>
            </a:xfrm>
          </p:grpSpPr>
          <p:sp>
            <p:nvSpPr>
              <p:cNvPr id="106" name="Isosceles Triangle 105"/>
              <p:cNvSpPr/>
              <p:nvPr/>
            </p:nvSpPr>
            <p:spPr>
              <a:xfrm>
                <a:off x="8412707" y="4076520"/>
                <a:ext cx="261421" cy="287079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Elbow Connector 107"/>
              <p:cNvCxnSpPr/>
              <p:nvPr/>
            </p:nvCxnSpPr>
            <p:spPr>
              <a:xfrm rot="10800000" flipV="1">
                <a:off x="7797007" y="4487302"/>
                <a:ext cx="666622" cy="189202"/>
              </a:xfrm>
              <a:prstGeom prst="bentConnector3">
                <a:avLst>
                  <a:gd name="adj1" fmla="val -949"/>
                </a:avLst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Elbow Connector 112"/>
              <p:cNvCxnSpPr/>
              <p:nvPr/>
            </p:nvCxnSpPr>
            <p:spPr>
              <a:xfrm rot="5400000" flipH="1" flipV="1">
                <a:off x="7261537" y="3847779"/>
                <a:ext cx="1193075" cy="464377"/>
              </a:xfrm>
              <a:prstGeom prst="bentConnector3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Elbow Connector 114"/>
              <p:cNvCxnSpPr/>
              <p:nvPr/>
            </p:nvCxnSpPr>
            <p:spPr>
              <a:xfrm rot="10800000">
                <a:off x="6487887" y="3100608"/>
                <a:ext cx="1432385" cy="297125"/>
              </a:xfrm>
              <a:prstGeom prst="bentConnector3">
                <a:avLst>
                  <a:gd name="adj1" fmla="val 99854"/>
                </a:avLst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Curved Right Arrow 116"/>
              <p:cNvSpPr/>
              <p:nvPr/>
            </p:nvSpPr>
            <p:spPr>
              <a:xfrm rot="10800000">
                <a:off x="6383384" y="2415715"/>
                <a:ext cx="260411" cy="596010"/>
              </a:xfrm>
              <a:prstGeom prst="curvedRightArrow">
                <a:avLst>
                  <a:gd name="adj1" fmla="val 22815"/>
                  <a:gd name="adj2" fmla="val 100564"/>
                  <a:gd name="adj3" fmla="val 48409"/>
                </a:avLst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8421097" y="4083265"/>
              <a:ext cx="21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!</a:t>
              </a:r>
              <a:endParaRPr lang="en-US" dirty="0"/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78214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>
          <a:xfrm>
            <a:off x="-3376" y="1594361"/>
            <a:ext cx="3922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System will autonomously fly and map entire space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Planning subsystem will help avoid obstacles and recalculate trajectory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Target will be identified and located in the space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359576" y="1209373"/>
            <a:ext cx="5670362" cy="5524500"/>
            <a:chOff x="3359576" y="1209373"/>
            <a:chExt cx="5670362" cy="5524500"/>
          </a:xfrm>
        </p:grpSpPr>
        <p:grpSp>
          <p:nvGrpSpPr>
            <p:cNvPr id="10" name="Group 9"/>
            <p:cNvGrpSpPr/>
            <p:nvPr/>
          </p:nvGrpSpPr>
          <p:grpSpPr>
            <a:xfrm>
              <a:off x="3359576" y="1209373"/>
              <a:ext cx="5670362" cy="5524500"/>
              <a:chOff x="2059175" y="666750"/>
              <a:chExt cx="5670362" cy="55245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62462" y="666750"/>
                <a:ext cx="3267075" cy="5524500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455582" y="1562985"/>
                <a:ext cx="233916" cy="2232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30279" y="1562985"/>
                <a:ext cx="56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 ft.</a:t>
                </a:r>
                <a:endParaRPr lang="en-US" sz="14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59889" y="1265840"/>
                <a:ext cx="563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2 ft.</a:t>
                </a:r>
                <a:endParaRPr lang="en-US" sz="1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59121" y="2023735"/>
                <a:ext cx="233916" cy="2232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700670" y="1981488"/>
                <a:ext cx="754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Hallway</a:t>
                </a:r>
                <a:endParaRPr lang="en-US" sz="1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455582" y="2445488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5-Point Star 17"/>
              <p:cNvSpPr/>
              <p:nvPr/>
            </p:nvSpPr>
            <p:spPr>
              <a:xfrm>
                <a:off x="3436420" y="2739383"/>
                <a:ext cx="350875" cy="329610"/>
              </a:xfrm>
              <a:prstGeom prst="star5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ctagon 18"/>
              <p:cNvSpPr/>
              <p:nvPr/>
            </p:nvSpPr>
            <p:spPr>
              <a:xfrm>
                <a:off x="3455582" y="3189767"/>
                <a:ext cx="331713" cy="350875"/>
              </a:xfrm>
              <a:prstGeom prst="octago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455582" y="3710763"/>
                <a:ext cx="331713" cy="23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34694" y="2335905"/>
                <a:ext cx="1173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“Roadblock”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714843" y="2771841"/>
                <a:ext cx="754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Target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59175" y="3207777"/>
                <a:ext cx="15133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“Complete Block”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90307" y="3654343"/>
                <a:ext cx="13326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Entry/Exit Point</a:t>
                </a:r>
                <a:endParaRPr lang="en-US" sz="1400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054010" y="2094054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941827" y="5139069"/>
                <a:ext cx="308344" cy="17012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5400000">
                <a:off x="6144731" y="975536"/>
                <a:ext cx="232142" cy="15240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5-Point Star 27"/>
              <p:cNvSpPr/>
              <p:nvPr/>
            </p:nvSpPr>
            <p:spPr>
              <a:xfrm>
                <a:off x="7214522" y="1552068"/>
                <a:ext cx="350875" cy="329610"/>
              </a:xfrm>
              <a:prstGeom prst="star5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ctagon 28"/>
              <p:cNvSpPr/>
              <p:nvPr/>
            </p:nvSpPr>
            <p:spPr>
              <a:xfrm>
                <a:off x="7010612" y="2863930"/>
                <a:ext cx="535623" cy="566564"/>
              </a:xfrm>
              <a:prstGeom prst="octago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993772" y="5862084"/>
                <a:ext cx="331713" cy="2339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7814930" y="2105608"/>
              <a:ext cx="276447" cy="148494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8026715" y="1925423"/>
              <a:ext cx="126663" cy="12666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040892" y="2322374"/>
              <a:ext cx="126663" cy="12666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736094" y="2315282"/>
              <a:ext cx="126663" cy="12666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718372" y="1925423"/>
              <a:ext cx="126663" cy="12666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5400000" flipV="1">
              <a:off x="8117236" y="2031275"/>
              <a:ext cx="331110" cy="311911"/>
            </a:xfrm>
            <a:prstGeom prst="triangl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07353" y="4083265"/>
            <a:ext cx="28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Guidance Sensor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FLIR Camera &amp; Target ID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21000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>
          <a:xfrm>
            <a:off x="-3376" y="1594361"/>
            <a:ext cx="39229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System will autonomously fly and map entire space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Planning subsystem will help avoid obstacles and recalculate trajectory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Target will be identified and located in the space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System will return to exit point to deliver map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359576" y="1209373"/>
            <a:ext cx="5670362" cy="5524500"/>
            <a:chOff x="3359576" y="1209373"/>
            <a:chExt cx="5670362" cy="5524500"/>
          </a:xfrm>
        </p:grpSpPr>
        <p:grpSp>
          <p:nvGrpSpPr>
            <p:cNvPr id="32" name="Group 31"/>
            <p:cNvGrpSpPr/>
            <p:nvPr/>
          </p:nvGrpSpPr>
          <p:grpSpPr>
            <a:xfrm>
              <a:off x="3359576" y="1209373"/>
              <a:ext cx="5670362" cy="5524500"/>
              <a:chOff x="3359576" y="1209373"/>
              <a:chExt cx="5670362" cy="552450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3359576" y="1209373"/>
                <a:ext cx="5670362" cy="5524500"/>
                <a:chOff x="2059175" y="666750"/>
                <a:chExt cx="5670362" cy="5524500"/>
              </a:xfrm>
            </p:grpSpPr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62462" y="666750"/>
                  <a:ext cx="3267075" cy="5524500"/>
                </a:xfrm>
                <a:prstGeom prst="rect">
                  <a:avLst/>
                </a:prstGeom>
              </p:spPr>
            </p:pic>
            <p:sp>
              <p:nvSpPr>
                <p:cNvPr id="41" name="Rectangle 40"/>
                <p:cNvSpPr/>
                <p:nvPr/>
              </p:nvSpPr>
              <p:spPr>
                <a:xfrm>
                  <a:off x="3455582" y="1562985"/>
                  <a:ext cx="233916" cy="2232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030279" y="1562985"/>
                  <a:ext cx="563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2 ft.</a:t>
                  </a:r>
                  <a:endParaRPr lang="en-US" sz="1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359889" y="1265840"/>
                  <a:ext cx="5635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2 ft.</a:t>
                  </a:r>
                  <a:endParaRPr lang="en-US" sz="14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3459121" y="2023735"/>
                  <a:ext cx="233916" cy="2232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2700670" y="1981488"/>
                  <a:ext cx="7549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Hallway</a:t>
                  </a:r>
                  <a:endParaRPr lang="en-US" sz="1400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455582" y="2445488"/>
                  <a:ext cx="308344" cy="17012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5-Point Star 46"/>
                <p:cNvSpPr/>
                <p:nvPr/>
              </p:nvSpPr>
              <p:spPr>
                <a:xfrm>
                  <a:off x="3436420" y="2739383"/>
                  <a:ext cx="350875" cy="329610"/>
                </a:xfrm>
                <a:prstGeom prst="star5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ctagon 47"/>
                <p:cNvSpPr/>
                <p:nvPr/>
              </p:nvSpPr>
              <p:spPr>
                <a:xfrm>
                  <a:off x="3455582" y="3189767"/>
                  <a:ext cx="331713" cy="350875"/>
                </a:xfrm>
                <a:prstGeom prst="octagon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3455582" y="3710763"/>
                  <a:ext cx="331713" cy="23391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2434694" y="2335905"/>
                  <a:ext cx="11731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“Roadblock”</a:t>
                  </a:r>
                  <a:endParaRPr lang="en-US" sz="1400" dirty="0"/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714843" y="2771841"/>
                  <a:ext cx="7549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Target</a:t>
                  </a:r>
                  <a:endParaRPr lang="en-US" sz="1400" dirty="0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2059175" y="3207777"/>
                  <a:ext cx="15133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“Complete Block”</a:t>
                  </a:r>
                  <a:endParaRPr lang="en-US" sz="1400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2190307" y="3654343"/>
                  <a:ext cx="13326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Entry/Exit Point</a:t>
                  </a:r>
                  <a:endParaRPr lang="en-US" sz="1400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5054010" y="2094054"/>
                  <a:ext cx="308344" cy="17012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941827" y="5139069"/>
                  <a:ext cx="308344" cy="17012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5400000">
                  <a:off x="6144731" y="975536"/>
                  <a:ext cx="232142" cy="15240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5-Point Star 56"/>
                <p:cNvSpPr/>
                <p:nvPr/>
              </p:nvSpPr>
              <p:spPr>
                <a:xfrm>
                  <a:off x="7214522" y="1552068"/>
                  <a:ext cx="350875" cy="329610"/>
                </a:xfrm>
                <a:prstGeom prst="star5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ctagon 57"/>
                <p:cNvSpPr/>
                <p:nvPr/>
              </p:nvSpPr>
              <p:spPr>
                <a:xfrm>
                  <a:off x="7010612" y="2863930"/>
                  <a:ext cx="535623" cy="566564"/>
                </a:xfrm>
                <a:prstGeom prst="octagon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5993772" y="5862084"/>
                  <a:ext cx="331713" cy="23391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7814930" y="2105608"/>
                <a:ext cx="276447" cy="14849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026715" y="1925423"/>
                <a:ext cx="126663" cy="126663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040892" y="2322374"/>
                <a:ext cx="126663" cy="126663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736094" y="2315282"/>
                <a:ext cx="126663" cy="126663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718372" y="1925423"/>
                <a:ext cx="126663" cy="126663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Elbow Connector 2"/>
            <p:cNvCxnSpPr/>
            <p:nvPr/>
          </p:nvCxnSpPr>
          <p:spPr>
            <a:xfrm rot="16200000" flipV="1">
              <a:off x="7757015" y="1700104"/>
              <a:ext cx="659743" cy="448258"/>
            </a:xfrm>
            <a:prstGeom prst="bentConnector3">
              <a:avLst>
                <a:gd name="adj1" fmla="val 99960"/>
              </a:avLst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rved Right Arrow 62"/>
            <p:cNvSpPr/>
            <p:nvPr/>
          </p:nvSpPr>
          <p:spPr>
            <a:xfrm rot="5400000">
              <a:off x="7471306" y="1484849"/>
              <a:ext cx="226519" cy="299805"/>
            </a:xfrm>
            <a:prstGeom prst="curved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5" name="Elbow Connector 64"/>
            <p:cNvCxnSpPr/>
            <p:nvPr/>
          </p:nvCxnSpPr>
          <p:spPr>
            <a:xfrm rot="10800000" flipV="1">
              <a:off x="6387743" y="1634751"/>
              <a:ext cx="1000916" cy="535056"/>
            </a:xfrm>
            <a:prstGeom prst="bentConnector3">
              <a:avLst>
                <a:gd name="adj1" fmla="val 98865"/>
              </a:avLst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rved Right Arrow 66"/>
            <p:cNvSpPr/>
            <p:nvPr/>
          </p:nvSpPr>
          <p:spPr>
            <a:xfrm>
              <a:off x="6238378" y="2378407"/>
              <a:ext cx="411320" cy="544399"/>
            </a:xfrm>
            <a:prstGeom prst="curved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Elbow Connector 68"/>
            <p:cNvCxnSpPr/>
            <p:nvPr/>
          </p:nvCxnSpPr>
          <p:spPr>
            <a:xfrm rot="16200000" flipH="1">
              <a:off x="5833651" y="3786515"/>
              <a:ext cx="2334083" cy="825885"/>
            </a:xfrm>
            <a:prstGeom prst="bentConnector3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/>
            <p:cNvCxnSpPr/>
            <p:nvPr/>
          </p:nvCxnSpPr>
          <p:spPr>
            <a:xfrm rot="16200000" flipH="1">
              <a:off x="7337971" y="5551399"/>
              <a:ext cx="423051" cy="321674"/>
            </a:xfrm>
            <a:prstGeom prst="curvedConnector3">
              <a:avLst>
                <a:gd name="adj1" fmla="val 4761"/>
              </a:avLst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7415133" y="6055003"/>
              <a:ext cx="100013" cy="26400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229401" y="5959725"/>
              <a:ext cx="138142" cy="13814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548489" y="6278811"/>
              <a:ext cx="138142" cy="13814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229395" y="6288331"/>
              <a:ext cx="138142" cy="13814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7552521" y="5959725"/>
              <a:ext cx="138142" cy="13814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56356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63" y="1209373"/>
            <a:ext cx="3267075" cy="55245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31788" y="4038502"/>
            <a:ext cx="3080424" cy="2310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114" y="1828800"/>
            <a:ext cx="31205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Building specs: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4’ high walls made of 4’x8’ foam insulation paneling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Walls held upright with wooden frames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Doorframes will have extra reinforcements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Wall design has been tested and proves to be viable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Final Test Demo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91220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3" y="1006626"/>
            <a:ext cx="5331600" cy="299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/>
          <a:stretch/>
        </p:blipFill>
        <p:spPr>
          <a:xfrm>
            <a:off x="3922483" y="4193721"/>
            <a:ext cx="5142895" cy="23295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93228" y="1189264"/>
            <a:ext cx="325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Underside of quad with </a:t>
            </a:r>
            <a:r>
              <a:rPr lang="en-US" dirty="0"/>
              <a:t>G</a:t>
            </a:r>
            <a:r>
              <a:rPr lang="en-US" dirty="0" smtClean="0"/>
              <a:t>uidance sensor mounting bars </a:t>
            </a:r>
          </a:p>
          <a:p>
            <a:r>
              <a:rPr lang="en-US" dirty="0"/>
              <a:t>(</a:t>
            </a:r>
            <a:r>
              <a:rPr lang="en-US" dirty="0" smtClean="0"/>
              <a:t>red)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8902" y="5467350"/>
            <a:ext cx="3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Guidance Sensor attached to quadcopter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677886" y="5867400"/>
            <a:ext cx="124459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453743" y="2112594"/>
            <a:ext cx="1244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Quad Structure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98174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0372" y="1807286"/>
            <a:ext cx="29326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Currently Spent: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$3000.00 / 20.0%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Materials bought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New </a:t>
            </a:r>
            <a:r>
              <a:rPr lang="en-US" sz="2000" dirty="0" err="1" smtClean="0"/>
              <a:t>quadrotor</a:t>
            </a:r>
            <a:endParaRPr lang="en-US" sz="2000" dirty="0" smtClean="0"/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3 ODROID XU4s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Demo materials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 smtClean="0"/>
              <a:t>Lumber, foam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DJI Guidance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80</a:t>
            </a:fld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03" y="1807286"/>
            <a:ext cx="5854344" cy="379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Budget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906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753" y="1309202"/>
            <a:ext cx="75735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Currently Spent: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$1855.00 / 12.4%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Previous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/>
              <a:t>Quadrotor</a:t>
            </a:r>
            <a:r>
              <a:rPr lang="en-US" sz="2000" dirty="0" smtClean="0"/>
              <a:t> platform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Several single board computers (ODROID XU4)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Planned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Secondary platform: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 smtClean="0"/>
              <a:t>Estimated to be $3000 per platform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Next Semester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27486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34977" y="2317648"/>
            <a:ext cx="6983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Candara"/>
                <a:cs typeface="Candara"/>
              </a:rPr>
              <a:t>Thanks to Dr. Eric </a:t>
            </a:r>
            <a:r>
              <a:rPr lang="en-US" sz="3000" dirty="0" err="1" smtClean="0">
                <a:solidFill>
                  <a:srgbClr val="000000"/>
                </a:solidFill>
                <a:latin typeface="Candara"/>
                <a:cs typeface="Candara"/>
              </a:rPr>
              <a:t>Frew</a:t>
            </a:r>
            <a:r>
              <a:rPr lang="en-US" sz="3000" dirty="0" smtClean="0">
                <a:solidFill>
                  <a:srgbClr val="000000"/>
                </a:solidFill>
                <a:latin typeface="Candara"/>
                <a:cs typeface="Candara"/>
              </a:rPr>
              <a:t>, Joe Tanner, and </a:t>
            </a:r>
            <a:r>
              <a:rPr lang="en-US" sz="3000" dirty="0" err="1" smtClean="0">
                <a:solidFill>
                  <a:srgbClr val="000000"/>
                </a:solidFill>
                <a:latin typeface="Candara"/>
                <a:cs typeface="Candara"/>
              </a:rPr>
              <a:t>Zohaib</a:t>
            </a:r>
            <a:r>
              <a:rPr lang="en-US" sz="3000" dirty="0" smtClean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Candara"/>
                <a:cs typeface="Candara"/>
              </a:rPr>
              <a:t>Mian</a:t>
            </a:r>
            <a:r>
              <a:rPr lang="en-US" sz="3000" dirty="0" smtClean="0">
                <a:solidFill>
                  <a:srgbClr val="000000"/>
                </a:solidFill>
                <a:latin typeface="Candara"/>
                <a:cs typeface="Candara"/>
              </a:rPr>
              <a:t> for support and guidance</a:t>
            </a:r>
            <a:endParaRPr lang="en-US" sz="3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4492" y="1672122"/>
            <a:ext cx="69832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2"/>
              </a:rPr>
              <a:t>http://wiki.ros.org/stereo_image_proc/Tutorials/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2"/>
              </a:rPr>
              <a:t>ChoosingGoodStereoParameters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3"/>
              </a:rPr>
              <a:t>http://www.sekidorc.com/pdf/Guidance_UserManual_en_v1.2_150803.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3"/>
              </a:rPr>
              <a:t>pdf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4"/>
              </a:rPr>
              <a:t>http://www.hobbyking.com/hobbyking/store/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4"/>
              </a:rPr>
              <a:t>__61487__AlienCopter_Bee_full_Carbon_KIT_W_Clean_and_Dirty_System_and_PDB_W_BEC.html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5"/>
              </a:rPr>
              <a:t>http://www.hobbyking.com/hobbyking/store/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5"/>
              </a:rPr>
              <a:t>__19626__FrSky_TFR4_4ch_2_4Ghz_Surface_Air_Receiver_FASST_Compatible.html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6"/>
              </a:rPr>
              <a:t>http://www.hardkernel.com/main/products/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6"/>
              </a:rPr>
              <a:t>prdt_info.php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7"/>
              </a:rPr>
              <a:t>https://www.sparkfun.com/products/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7"/>
              </a:rPr>
              <a:t>13233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8"/>
              </a:rPr>
              <a:t>https://developer.dji.com/guidance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8"/>
              </a:rPr>
              <a:t>/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9"/>
              </a:rPr>
              <a:t>https://www.asus.com/3D-Sensor/Xtion_PRO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9"/>
              </a:rPr>
              <a:t>/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Candara"/>
                <a:cs typeface="Candara"/>
                <a:hlinkClick r:id="rId10"/>
              </a:rPr>
              <a:t>https://store.3drobotics.com/products/3dr-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hlinkClick r:id="rId10"/>
              </a:rPr>
              <a:t>pixhawk</a:t>
            </a: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 algn="ctr">
              <a:buFont typeface="Arial"/>
              <a:buChar char="•"/>
            </a:pPr>
            <a:endParaRPr lang="en-US" sz="1400" dirty="0" smtClean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 algn="ctr">
              <a:buFont typeface="Arial"/>
              <a:buChar char="•"/>
            </a:pPr>
            <a:endParaRPr lang="en-US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2965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2836689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Candara"/>
                <a:cs typeface="Candara"/>
              </a:rPr>
              <a:t>Questions?</a:t>
            </a:r>
            <a:endParaRPr lang="en-US" sz="3000" dirty="0">
              <a:latin typeface="Candara"/>
              <a:cs typeface="Candara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34977" y="173888"/>
            <a:ext cx="526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0974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11" y="932902"/>
            <a:ext cx="7913293" cy="592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752690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36" y="936647"/>
            <a:ext cx="3625782" cy="585952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39939" y="1250799"/>
            <a:ext cx="4774019" cy="523121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Probabilistic Roadmap (PRM)</a:t>
            </a:r>
          </a:p>
          <a:p>
            <a:pPr lvl="1"/>
            <a:r>
              <a:rPr lang="en-US" sz="2000" dirty="0" smtClean="0"/>
              <a:t>Creates roadmap based on randomly sampled quadcopter configurations in open space.</a:t>
            </a:r>
          </a:p>
          <a:p>
            <a:r>
              <a:rPr lang="en-US" sz="2400" dirty="0" smtClean="0"/>
              <a:t>Nearest Neighbor (NN) with 2-Opt</a:t>
            </a:r>
          </a:p>
          <a:p>
            <a:pPr lvl="1"/>
            <a:r>
              <a:rPr lang="en-US" sz="2000" dirty="0" smtClean="0"/>
              <a:t>NN: Traverses roadmap goals by minimizing the total distance traveled from one node to the next.</a:t>
            </a:r>
          </a:p>
          <a:p>
            <a:pPr lvl="1"/>
            <a:r>
              <a:rPr lang="en-US" sz="2000" dirty="0" smtClean="0"/>
              <a:t>2-Opt: </a:t>
            </a:r>
            <a:r>
              <a:rPr lang="en-US" sz="2000" dirty="0"/>
              <a:t>Optimizes </a:t>
            </a:r>
            <a:r>
              <a:rPr lang="en-US" sz="2000" dirty="0" smtClean="0"/>
              <a:t>path takes </a:t>
            </a:r>
            <a:r>
              <a:rPr lang="en-US" sz="2000" dirty="0"/>
              <a:t>a route that crosses over itself and </a:t>
            </a:r>
            <a:r>
              <a:rPr lang="en-US" sz="2000" dirty="0" smtClean="0"/>
              <a:t>reorders </a:t>
            </a:r>
            <a:r>
              <a:rPr lang="en-US" sz="2000" dirty="0"/>
              <a:t>it so </a:t>
            </a:r>
            <a:r>
              <a:rPr lang="en-US" sz="2000" dirty="0" smtClean="0"/>
              <a:t>it </a:t>
            </a:r>
            <a:r>
              <a:rPr lang="en-US" sz="2000" dirty="0"/>
              <a:t>does </a:t>
            </a:r>
            <a:r>
              <a:rPr lang="en-US" sz="2000" dirty="0" smtClean="0"/>
              <a:t>not.</a:t>
            </a:r>
          </a:p>
          <a:p>
            <a:pPr lvl="1"/>
            <a:endParaRPr lang="en-US" sz="2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58915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308343" y="1073888"/>
            <a:ext cx="5231219" cy="547480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Probabilistically complete</a:t>
            </a:r>
          </a:p>
          <a:p>
            <a:pPr lvl="1"/>
            <a:r>
              <a:rPr lang="en-US" dirty="0" smtClean="0"/>
              <a:t>Chance to find route increases as number of nodes increases</a:t>
            </a:r>
          </a:p>
          <a:p>
            <a:r>
              <a:rPr lang="en-US" dirty="0" smtClean="0"/>
              <a:t>Flexible and robust</a:t>
            </a:r>
          </a:p>
          <a:p>
            <a:pPr lvl="1"/>
            <a:r>
              <a:rPr lang="en-US" dirty="0" smtClean="0"/>
              <a:t>Collision avoidance threshold distance is configurable</a:t>
            </a:r>
          </a:p>
          <a:p>
            <a:pPr lvl="1"/>
            <a:r>
              <a:rPr lang="en-US" dirty="0" smtClean="0"/>
              <a:t>Number of sample nodes is configurable</a:t>
            </a:r>
          </a:p>
          <a:p>
            <a:pPr lvl="1"/>
            <a:r>
              <a:rPr lang="en-US" dirty="0" smtClean="0"/>
              <a:t>Maximum node neighbor distance configurable</a:t>
            </a:r>
          </a:p>
          <a:p>
            <a:pPr lvl="1"/>
            <a:r>
              <a:rPr lang="en-US" dirty="0" smtClean="0"/>
              <a:t>Re-plan only depends on updated map grid</a:t>
            </a:r>
          </a:p>
          <a:p>
            <a:r>
              <a:rPr lang="en-US" dirty="0" smtClean="0"/>
              <a:t>Certain geometries where straight line connections cannot be made are difficult to navigate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4510170" y="2238170"/>
            <a:ext cx="5653590" cy="3146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8920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308343" y="1129005"/>
            <a:ext cx="5231219" cy="5474806"/>
          </a:xfrm>
        </p:spPr>
        <p:txBody>
          <a:bodyPr>
            <a:normAutofit/>
          </a:bodyPr>
          <a:lstStyle/>
          <a:p>
            <a:r>
              <a:rPr lang="en-US" dirty="0" smtClean="0"/>
              <a:t>Able to handle multiple goals</a:t>
            </a:r>
          </a:p>
          <a:p>
            <a:pPr lvl="1"/>
            <a:r>
              <a:rPr lang="en-US" dirty="0" smtClean="0"/>
              <a:t>The computational effort increases as the number of goals (i.e. rooms) increases</a:t>
            </a:r>
          </a:p>
          <a:p>
            <a:r>
              <a:rPr lang="en-US" dirty="0" smtClean="0"/>
              <a:t>Total area coverage is configurable</a:t>
            </a:r>
          </a:p>
          <a:p>
            <a:pPr lvl="1"/>
            <a:r>
              <a:rPr lang="en-US" dirty="0" smtClean="0"/>
              <a:t>Depends on the granularity of auto-generated goal points</a:t>
            </a:r>
          </a:p>
          <a:p>
            <a:pPr lvl="1"/>
            <a:r>
              <a:rPr lang="en-US" dirty="0" smtClean="0"/>
              <a:t>Goal points can be recalculated during the mission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87" y="936647"/>
            <a:ext cx="3625782" cy="5859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1048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457200" y="1098212"/>
            <a:ext cx="4140926" cy="5027952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Voronoi</a:t>
            </a:r>
            <a:r>
              <a:rPr lang="en-US" sz="2400" dirty="0" smtClean="0"/>
              <a:t> path generation</a:t>
            </a:r>
          </a:p>
          <a:p>
            <a:pPr lvl="1"/>
            <a:r>
              <a:rPr lang="en-US" sz="2000" dirty="0" smtClean="0"/>
              <a:t>Generates nodes which are equidistant from obstacles </a:t>
            </a:r>
          </a:p>
          <a:p>
            <a:r>
              <a:rPr lang="en-US" sz="2400" dirty="0" smtClean="0"/>
              <a:t>A* search</a:t>
            </a:r>
          </a:p>
          <a:p>
            <a:pPr lvl="1"/>
            <a:r>
              <a:rPr lang="en-US" sz="2000" dirty="0" smtClean="0"/>
              <a:t>Least cost node selection</a:t>
            </a:r>
          </a:p>
          <a:p>
            <a:pPr lvl="1"/>
            <a:r>
              <a:rPr lang="en-US" sz="2000" dirty="0" smtClean="0"/>
              <a:t>Cost = g(n) + h(n)</a:t>
            </a:r>
          </a:p>
          <a:p>
            <a:pPr lvl="2"/>
            <a:r>
              <a:rPr lang="en-US" sz="1800" dirty="0" smtClean="0"/>
              <a:t>g(n) = known cost (previously traversed)</a:t>
            </a:r>
          </a:p>
          <a:p>
            <a:pPr lvl="2"/>
            <a:r>
              <a:rPr lang="en-US" sz="1800" dirty="0"/>
              <a:t>h</a:t>
            </a:r>
            <a:r>
              <a:rPr lang="en-US" sz="1800" dirty="0" smtClean="0"/>
              <a:t>(n) = estimate of node -&gt; goal distance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098212"/>
            <a:ext cx="3970542" cy="5529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22448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55573" y="3267601"/>
            <a:ext cx="11160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USB 2.0 (#1)</a:t>
            </a:r>
          </a:p>
          <a:p>
            <a:pPr algn="ctr"/>
            <a:r>
              <a:rPr lang="en-US" sz="1400" b="1" dirty="0" smtClean="0"/>
              <a:t>(Position</a:t>
            </a:r>
          </a:p>
          <a:p>
            <a:pPr algn="ctr"/>
            <a:r>
              <a:rPr lang="en-US" sz="1400" b="1" dirty="0" smtClean="0"/>
              <a:t> Commands)</a:t>
            </a:r>
            <a:endParaRPr lang="en-US" sz="1400" b="1" dirty="0"/>
          </a:p>
        </p:txBody>
      </p:sp>
      <p:cxnSp>
        <p:nvCxnSpPr>
          <p:cNvPr id="23" name="Straight Connector 22"/>
          <p:cNvCxnSpPr>
            <a:stCxn id="20" idx="3"/>
            <a:endCxn id="1026" idx="1"/>
          </p:cNvCxnSpPr>
          <p:nvPr/>
        </p:nvCxnSpPr>
        <p:spPr>
          <a:xfrm flipV="1">
            <a:off x="942322" y="6139088"/>
            <a:ext cx="592251" cy="21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8" idx="1"/>
          </p:cNvCxnSpPr>
          <p:nvPr/>
        </p:nvCxnSpPr>
        <p:spPr>
          <a:xfrm>
            <a:off x="3083444" y="6147679"/>
            <a:ext cx="62731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yler\Desktop\FlyNet Stuff\PD 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73" y="5523707"/>
            <a:ext cx="1679664" cy="123076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18320" y="2459014"/>
            <a:ext cx="2086480" cy="2304374"/>
            <a:chOff x="385546" y="599594"/>
            <a:chExt cx="2282757" cy="25211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6520" t="9033" r="25536" b="6477"/>
            <a:stretch/>
          </p:blipFill>
          <p:spPr>
            <a:xfrm>
              <a:off x="922022" y="599594"/>
              <a:ext cx="1276638" cy="1874818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85546" y="2474412"/>
              <a:ext cx="2282757" cy="64633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Pixhawk with PX4 Firmware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56487" y="2741468"/>
            <a:ext cx="2221912" cy="2031198"/>
            <a:chOff x="3736975" y="1831362"/>
            <a:chExt cx="2459736" cy="22486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2353" y="1831362"/>
              <a:ext cx="2427660" cy="186444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36975" y="3710639"/>
              <a:ext cx="2459736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ODROID XU4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246812" y="2741468"/>
            <a:ext cx="1396166" cy="1799643"/>
            <a:chOff x="7066827" y="3726514"/>
            <a:chExt cx="1719072" cy="2066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5189" y="3726514"/>
              <a:ext cx="1684301" cy="1684301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7066827" y="5423856"/>
              <a:ext cx="1719072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FLiR Sensor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20579" y="961556"/>
            <a:ext cx="2762865" cy="923330"/>
            <a:chOff x="2399576" y="355977"/>
            <a:chExt cx="2762865" cy="923330"/>
          </a:xfrm>
        </p:grpSpPr>
        <p:pic>
          <p:nvPicPr>
            <p:cNvPr id="10" name="Picture 9" descr="Radio_Receiver.jpg"/>
            <p:cNvPicPr>
              <a:picLocks noChangeAspect="1"/>
            </p:cNvPicPr>
            <p:nvPr/>
          </p:nvPicPr>
          <p:blipFill>
            <a:blip r:embed="rId6" cstate="print"/>
            <a:srcRect l="4444" t="31111" r="7778" b="21111"/>
            <a:stretch>
              <a:fillRect/>
            </a:stretch>
          </p:blipFill>
          <p:spPr>
            <a:xfrm>
              <a:off x="3724919" y="375244"/>
              <a:ext cx="1437522" cy="88479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2399576" y="355977"/>
              <a:ext cx="1325343" cy="923330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FrSKY</a:t>
              </a:r>
              <a:r>
                <a:rPr lang="en-US" dirty="0" smtClean="0"/>
                <a:t> TFR4 Radio Receiver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10762" y="5963013"/>
            <a:ext cx="1545085" cy="369332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Battery </a:t>
            </a:r>
            <a:r>
              <a:rPr lang="en-US" sz="1400" dirty="0" smtClean="0"/>
              <a:t>(14.8V)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580" y="5816134"/>
            <a:ext cx="899742" cy="64633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ESC/ Motor</a:t>
            </a:r>
            <a:endParaRPr lang="en-US" sz="1400" dirty="0" smtClean="0"/>
          </a:p>
        </p:txBody>
      </p:sp>
      <p:cxnSp>
        <p:nvCxnSpPr>
          <p:cNvPr id="27" name="Straight Connector 26"/>
          <p:cNvCxnSpPr>
            <a:stCxn id="18" idx="3"/>
          </p:cNvCxnSpPr>
          <p:nvPr/>
        </p:nvCxnSpPr>
        <p:spPr>
          <a:xfrm>
            <a:off x="5255847" y="6147679"/>
            <a:ext cx="158756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843407" y="5074886"/>
            <a:ext cx="2203113" cy="1698853"/>
            <a:chOff x="6646835" y="919979"/>
            <a:chExt cx="2514600" cy="1939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/>
            <a:srcRect l="7247" t="6296" r="12936" b="2751"/>
            <a:stretch/>
          </p:blipFill>
          <p:spPr>
            <a:xfrm>
              <a:off x="6664116" y="919979"/>
              <a:ext cx="2479884" cy="155443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46835" y="2489692"/>
              <a:ext cx="2514600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DJI Guidance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15806" y="1024477"/>
            <a:ext cx="1430800" cy="1277515"/>
            <a:chOff x="5169080" y="465987"/>
            <a:chExt cx="1580256" cy="1449925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429088" y="218590"/>
              <a:ext cx="1057710" cy="155250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5169080" y="1546580"/>
              <a:ext cx="1580256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WiFi Adapter</a:t>
              </a:r>
              <a:endParaRPr lang="en-US" dirty="0"/>
            </a:p>
          </p:txBody>
        </p:sp>
      </p:grpSp>
      <p:cxnSp>
        <p:nvCxnSpPr>
          <p:cNvPr id="50" name="Straight Connector 49"/>
          <p:cNvCxnSpPr>
            <a:stCxn id="18" idx="0"/>
            <a:endCxn id="13" idx="2"/>
          </p:cNvCxnSpPr>
          <p:nvPr/>
        </p:nvCxnSpPr>
        <p:spPr>
          <a:xfrm flipH="1" flipV="1">
            <a:off x="4467443" y="4772666"/>
            <a:ext cx="15862" cy="119034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563314" y="3126356"/>
            <a:ext cx="168349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073442" y="2301992"/>
            <a:ext cx="2" cy="439476"/>
          </a:xfrm>
          <a:prstGeom prst="line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0"/>
          </p:cNvCxnSpPr>
          <p:nvPr/>
        </p:nvCxnSpPr>
        <p:spPr>
          <a:xfrm rot="5400000" flipH="1" flipV="1">
            <a:off x="491780" y="4773339"/>
            <a:ext cx="1043467" cy="1042124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40000"/>
                <a:lumOff val="60000"/>
              </a:schemeClr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84822" y="1883083"/>
            <a:ext cx="2" cy="559371"/>
          </a:xfrm>
          <a:prstGeom prst="line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578399" y="3583556"/>
            <a:ext cx="16834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563315" y="3728868"/>
            <a:ext cx="16834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106764" y="4772667"/>
            <a:ext cx="1736643" cy="899555"/>
          </a:xfrm>
          <a:prstGeom prst="bentConnector3">
            <a:avLst>
              <a:gd name="adj1" fmla="val -204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049112" y="1884822"/>
            <a:ext cx="2" cy="56369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918378" y="2301992"/>
            <a:ext cx="0" cy="41498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275538" y="3557606"/>
            <a:ext cx="108094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32404" y="1559918"/>
            <a:ext cx="2008262" cy="646331"/>
            <a:chOff x="6032404" y="1342198"/>
            <a:chExt cx="2008262" cy="646331"/>
          </a:xfrm>
        </p:grpSpPr>
        <p:cxnSp>
          <p:nvCxnSpPr>
            <p:cNvPr id="1049" name="Straight Arrow Connector 1048"/>
            <p:cNvCxnSpPr/>
            <p:nvPr/>
          </p:nvCxnSpPr>
          <p:spPr>
            <a:xfrm>
              <a:off x="6032404" y="1548130"/>
              <a:ext cx="1116419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/>
            <p:cNvCxnSpPr/>
            <p:nvPr/>
          </p:nvCxnSpPr>
          <p:spPr>
            <a:xfrm>
              <a:off x="6032404" y="1837006"/>
              <a:ext cx="111641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TextBox 1051"/>
            <p:cNvSpPr txBox="1"/>
            <p:nvPr/>
          </p:nvSpPr>
          <p:spPr>
            <a:xfrm>
              <a:off x="7148823" y="1342198"/>
              <a:ext cx="89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B0F0"/>
                  </a:solidFill>
                </a:rPr>
                <a:t>Comms</a:t>
              </a:r>
              <a:endParaRPr lang="en-US" dirty="0" smtClean="0">
                <a:solidFill>
                  <a:srgbClr val="00B0F0"/>
                </a:solidFill>
              </a:endParaRPr>
            </a:p>
            <a:p>
              <a:r>
                <a:rPr lang="en-US" dirty="0" smtClean="0">
                  <a:solidFill>
                    <a:srgbClr val="FF0000"/>
                  </a:solidFill>
                </a:rPr>
                <a:t>Power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46350" y="3345964"/>
            <a:ext cx="1403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/>
              <a:t>SPI   (video)</a:t>
            </a:r>
          </a:p>
          <a:p>
            <a:pPr>
              <a:spcAft>
                <a:spcPts val="600"/>
              </a:spcAft>
            </a:pPr>
            <a:r>
              <a:rPr lang="en-US" sz="1400" b="1" dirty="0" smtClean="0"/>
              <a:t>I2C  (control) 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062178" y="234237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USB 3.0 (#0)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855753" y="5401093"/>
            <a:ext cx="2064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USB 2.0 (#2)</a:t>
            </a:r>
          </a:p>
          <a:p>
            <a:pPr algn="ctr"/>
            <a:r>
              <a:rPr lang="en-US" sz="1400" b="1" dirty="0" smtClean="0"/>
              <a:t>(</a:t>
            </a:r>
            <a:r>
              <a:rPr lang="en-US" sz="1400" b="1" dirty="0" err="1" smtClean="0"/>
              <a:t>odometry</a:t>
            </a:r>
            <a:r>
              <a:rPr lang="en-US" sz="1400" b="1" dirty="0" smtClean="0"/>
              <a:t> &amp; BW images)</a:t>
            </a:r>
            <a:endParaRPr lang="en-US" sz="1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20398" y="1884822"/>
            <a:ext cx="999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/>
              <a:t>UART</a:t>
            </a:r>
          </a:p>
          <a:p>
            <a:pPr algn="r"/>
            <a:r>
              <a:rPr lang="en-US" sz="1400" b="1" dirty="0" smtClean="0"/>
              <a:t>(RC inputs)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2170" y="4989659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PWM Signals</a:t>
            </a:r>
            <a:endParaRPr lang="en-US" sz="1400" b="1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2250344" y="4763389"/>
            <a:ext cx="0" cy="76031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313745" y="173888"/>
            <a:ext cx="492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ndara"/>
                <a:cs typeface="Candara"/>
              </a:rPr>
              <a:t>Quad System Design</a:t>
            </a:r>
            <a:endParaRPr lang="en-US" sz="2400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326562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308343" y="1073888"/>
            <a:ext cx="4187457" cy="547480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Fewer nodes to evaluate than probabilistic methods</a:t>
            </a:r>
          </a:p>
          <a:p>
            <a:r>
              <a:rPr lang="en-US" sz="2400" dirty="0" smtClean="0"/>
              <a:t>Optimum obstacle margin</a:t>
            </a:r>
          </a:p>
          <a:p>
            <a:pPr lvl="1"/>
            <a:r>
              <a:rPr lang="en-US" sz="2000" dirty="0" smtClean="0"/>
              <a:t>Paths automatically as far from obstacles as possible</a:t>
            </a:r>
          </a:p>
          <a:p>
            <a:r>
              <a:rPr lang="en-US" sz="2400" dirty="0" smtClean="0"/>
              <a:t>Open spaces are often node sparse</a:t>
            </a:r>
          </a:p>
          <a:p>
            <a:pPr lvl="1"/>
            <a:r>
              <a:rPr lang="en-US" sz="2000" dirty="0" smtClean="0"/>
              <a:t>Depending on size of room, could require node addition to fill out space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098212"/>
            <a:ext cx="3970542" cy="55299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65545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147874" y="6394805"/>
            <a:ext cx="388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Performance based on Matlab computations</a:t>
            </a:r>
            <a:endParaRPr lang="en-US" sz="1400" dirty="0"/>
          </a:p>
        </p:txBody>
      </p:sp>
      <p:graphicFrame>
        <p:nvGraphicFramePr>
          <p:cNvPr id="19" name="Chart 18"/>
          <p:cNvGraphicFramePr/>
          <p:nvPr>
            <p:extLst/>
          </p:nvPr>
        </p:nvGraphicFramePr>
        <p:xfrm>
          <a:off x="3215229" y="1020725"/>
          <a:ext cx="5535257" cy="369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Content Placeholder 1"/>
          <p:cNvSpPr>
            <a:spLocks noGrp="1"/>
          </p:cNvSpPr>
          <p:nvPr>
            <p:ph sz="half" idx="1"/>
          </p:nvPr>
        </p:nvSpPr>
        <p:spPr>
          <a:xfrm>
            <a:off x="180754" y="1080210"/>
            <a:ext cx="2944411" cy="5622372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time increases </a:t>
            </a:r>
            <a:r>
              <a:rPr lang="en-US" dirty="0" err="1" smtClean="0"/>
              <a:t>quadratically</a:t>
            </a:r>
            <a:r>
              <a:rPr lang="en-US" dirty="0" smtClean="0"/>
              <a:t> as the number of goals increases</a:t>
            </a:r>
          </a:p>
          <a:p>
            <a:r>
              <a:rPr lang="en-US" dirty="0" smtClean="0"/>
              <a:t>Goals are auto-generated for uniform coverage of the open space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25615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195" y="1019246"/>
            <a:ext cx="3254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FLiR</a:t>
            </a:r>
            <a:r>
              <a:rPr lang="en-US" sz="2400" dirty="0" smtClean="0"/>
              <a:t> - </a:t>
            </a:r>
            <a:r>
              <a:rPr lang="en-US" sz="2400" dirty="0" err="1" smtClean="0"/>
              <a:t>Odroid</a:t>
            </a:r>
            <a:r>
              <a:rPr lang="en-US" sz="2400" dirty="0" smtClean="0"/>
              <a:t> Integration</a:t>
            </a:r>
            <a:endParaRPr lang="en-US" sz="2400" dirty="0"/>
          </a:p>
        </p:txBody>
      </p:sp>
      <p:pic>
        <p:nvPicPr>
          <p:cNvPr id="11" name="Picture 10" descr="Macintosh HD:Users:taylordean:Desktop:FlirToShift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21" y="1962462"/>
            <a:ext cx="4796727" cy="4136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98" y="173888"/>
            <a:ext cx="2463694" cy="447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000" r="9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124871"/>
            <a:ext cx="1354280" cy="1354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4977" y="173888"/>
            <a:ext cx="5269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andara"/>
                <a:cs typeface="Candara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727168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3643</Words>
  <Application>Microsoft Macintosh PowerPoint</Application>
  <PresentationFormat>On-screen Show (4:3)</PresentationFormat>
  <Paragraphs>1019</Paragraphs>
  <Slides>92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Requirement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Ellison</dc:creator>
  <cp:lastModifiedBy>Drew Ellison</cp:lastModifiedBy>
  <cp:revision>323</cp:revision>
  <dcterms:created xsi:type="dcterms:W3CDTF">2015-10-11T18:51:34Z</dcterms:created>
  <dcterms:modified xsi:type="dcterms:W3CDTF">2015-12-09T06:12:18Z</dcterms:modified>
</cp:coreProperties>
</file>